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aleway SemiBold"/>
      <p:regular r:id="rId19"/>
      <p:bold r:id="rId20"/>
      <p:italic r:id="rId21"/>
      <p:boldItalic r:id="rId22"/>
    </p:embeddedFont>
    <p:embeddedFont>
      <p:font typeface="Raleway ExtraBold"/>
      <p:bold r:id="rId23"/>
      <p:boldItalic r:id="rId24"/>
    </p:embeddedFont>
    <p:embeddedFont>
      <p:font typeface="Lato"/>
      <p:regular r:id="rId25"/>
      <p:bold r:id="rId26"/>
      <p:italic r:id="rId27"/>
      <p:boldItalic r:id="rId28"/>
    </p:embeddedFont>
    <p:embeddedFont>
      <p:font typeface="Montserrat"/>
      <p:regular r:id="rId29"/>
      <p:bold r:id="rId30"/>
      <p:italic r:id="rId31"/>
      <p:boldItalic r:id="rId32"/>
    </p:embeddedFont>
    <p:embeddedFont>
      <p:font typeface="Raleway Black"/>
      <p:bold r:id="rId33"/>
      <p:boldItalic r:id="rId34"/>
    </p:embeddedFont>
    <p:embeddedFont>
      <p:font typeface="Raleway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SemiBold-bold.fntdata"/><Relationship Id="rId22" Type="http://schemas.openxmlformats.org/officeDocument/2006/relationships/font" Target="fonts/RalewaySemiBold-boldItalic.fntdata"/><Relationship Id="rId21" Type="http://schemas.openxmlformats.org/officeDocument/2006/relationships/font" Target="fonts/RalewaySemiBold-italic.fntdata"/><Relationship Id="rId24" Type="http://schemas.openxmlformats.org/officeDocument/2006/relationships/font" Target="fonts/RalewayExtraBold-boldItalic.fntdata"/><Relationship Id="rId23" Type="http://schemas.openxmlformats.org/officeDocument/2006/relationships/font" Target="fonts/Raleway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RalewayBlack-bold.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RalewayMedium-regular.fntdata"/><Relationship Id="rId12" Type="http://schemas.openxmlformats.org/officeDocument/2006/relationships/slide" Target="slides/slide7.xml"/><Relationship Id="rId34" Type="http://schemas.openxmlformats.org/officeDocument/2006/relationships/font" Target="fonts/RalewayBlack-boldItalic.fntdata"/><Relationship Id="rId15" Type="http://schemas.openxmlformats.org/officeDocument/2006/relationships/font" Target="fonts/Raleway-regular.fntdata"/><Relationship Id="rId37" Type="http://schemas.openxmlformats.org/officeDocument/2006/relationships/font" Target="fonts/RalewayMedium-italic.fntdata"/><Relationship Id="rId14" Type="http://schemas.openxmlformats.org/officeDocument/2006/relationships/slide" Target="slides/slide9.xml"/><Relationship Id="rId36" Type="http://schemas.openxmlformats.org/officeDocument/2006/relationships/font" Target="fonts/RalewayMedium-bold.fntdata"/><Relationship Id="rId17" Type="http://schemas.openxmlformats.org/officeDocument/2006/relationships/font" Target="fonts/Raleway-italic.fntdata"/><Relationship Id="rId16" Type="http://schemas.openxmlformats.org/officeDocument/2006/relationships/font" Target="fonts/Raleway-bold.fntdata"/><Relationship Id="rId38" Type="http://schemas.openxmlformats.org/officeDocument/2006/relationships/font" Target="fonts/RalewayMedium-boldItalic.fntdata"/><Relationship Id="rId19" Type="http://schemas.openxmlformats.org/officeDocument/2006/relationships/font" Target="fonts/RalewaySemiBold-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5dc9d5ee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5dc9d5ee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dc9d5ee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dc9d5ee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5e0869d8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5e0869d8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5e0869d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5e0869d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56fc3aae6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56fc3aae6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88843a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88843a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15a90231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15a90231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15a90231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15a9023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3" Type="http://schemas.openxmlformats.org/officeDocument/2006/relationships/image" Target="../media/image19.png"/><Relationship Id="rId12"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12.png"/><Relationship Id="rId1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18.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docs.google.com/document/d/10jbrnhfln3GO3TDlRHgeFFScFLEuEPb7OphlNCB98G4/edit?usp=sharing" TargetMode="External"/><Relationship Id="rId4" Type="http://schemas.openxmlformats.org/officeDocument/2006/relationships/image" Target="../media/image7.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hyperlink" Target="http://drive.google.com/file/d/1T3fFTVJVmovjb6rgWMGYyK5tHUQKfiU2/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title"/>
          </p:nvPr>
        </p:nvSpPr>
        <p:spPr>
          <a:xfrm>
            <a:off x="461700" y="1332725"/>
            <a:ext cx="3987300" cy="1112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0" lang="it" sz="3600">
                <a:solidFill>
                  <a:srgbClr val="2D8E94"/>
                </a:solidFill>
                <a:latin typeface="Raleway Black"/>
                <a:ea typeface="Raleway Black"/>
                <a:cs typeface="Raleway Black"/>
                <a:sym typeface="Raleway Black"/>
              </a:rPr>
              <a:t>Apri Porta</a:t>
            </a:r>
            <a:endParaRPr b="0" sz="3600">
              <a:solidFill>
                <a:srgbClr val="2D8E94"/>
              </a:solidFill>
              <a:latin typeface="Raleway Black"/>
              <a:ea typeface="Raleway Black"/>
              <a:cs typeface="Raleway Black"/>
              <a:sym typeface="Raleway Black"/>
            </a:endParaRPr>
          </a:p>
          <a:p>
            <a:pPr indent="0" lvl="0" marL="0" rtl="0" algn="ctr">
              <a:spcBef>
                <a:spcPts val="0"/>
              </a:spcBef>
              <a:spcAft>
                <a:spcPts val="0"/>
              </a:spcAft>
              <a:buNone/>
            </a:pPr>
            <a:r>
              <a:rPr b="0" lang="it" sz="3600">
                <a:solidFill>
                  <a:srgbClr val="2D8E94"/>
                </a:solidFill>
                <a:latin typeface="Raleway Black"/>
                <a:ea typeface="Raleway Black"/>
                <a:cs typeface="Raleway Black"/>
                <a:sym typeface="Raleway Black"/>
              </a:rPr>
              <a:t>Multifunzionale</a:t>
            </a:r>
            <a:endParaRPr b="0" sz="3600">
              <a:solidFill>
                <a:srgbClr val="2D8E94"/>
              </a:solidFill>
              <a:latin typeface="Raleway Black"/>
              <a:ea typeface="Raleway Black"/>
              <a:cs typeface="Raleway Black"/>
              <a:sym typeface="Raleway Black"/>
            </a:endParaRPr>
          </a:p>
        </p:txBody>
      </p:sp>
      <p:sp>
        <p:nvSpPr>
          <p:cNvPr id="87" name="Google Shape;87;p13"/>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rPr lang="it">
                <a:solidFill>
                  <a:srgbClr val="FFFFFF"/>
                </a:solidFill>
              </a:rPr>
              <a:t>Anno Scolastico: 2018/2019                                                                                                                                </a:t>
            </a:r>
            <a:endParaRPr>
              <a:solidFill>
                <a:srgbClr val="FFFFFF"/>
              </a:solidFill>
            </a:endParaRPr>
          </a:p>
        </p:txBody>
      </p:sp>
      <p:sp>
        <p:nvSpPr>
          <p:cNvPr id="88" name="Google Shape;88;p13"/>
          <p:cNvSpPr txBox="1"/>
          <p:nvPr/>
        </p:nvSpPr>
        <p:spPr>
          <a:xfrm>
            <a:off x="584775" y="2445125"/>
            <a:ext cx="30075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Lato"/>
                <a:ea typeface="Lato"/>
                <a:cs typeface="Lato"/>
                <a:sym typeface="Lato"/>
              </a:rPr>
              <a:t>Progetto Arduino a cura di: </a:t>
            </a:r>
            <a:endParaRPr>
              <a:latin typeface="Lato"/>
              <a:ea typeface="Lato"/>
              <a:cs typeface="Lato"/>
              <a:sym typeface="Lato"/>
            </a:endParaRPr>
          </a:p>
        </p:txBody>
      </p:sp>
      <p:sp>
        <p:nvSpPr>
          <p:cNvPr id="89" name="Google Shape;89;p13"/>
          <p:cNvSpPr txBox="1"/>
          <p:nvPr/>
        </p:nvSpPr>
        <p:spPr>
          <a:xfrm>
            <a:off x="584775" y="2738025"/>
            <a:ext cx="2867100" cy="12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434343"/>
                </a:solidFill>
              </a:rPr>
              <a:t>Gironi Katia</a:t>
            </a:r>
            <a:endParaRPr b="1" sz="2400">
              <a:solidFill>
                <a:srgbClr val="434343"/>
              </a:solidFill>
            </a:endParaRPr>
          </a:p>
          <a:p>
            <a:pPr indent="0" lvl="0" marL="0" rtl="0" algn="l">
              <a:spcBef>
                <a:spcPts val="0"/>
              </a:spcBef>
              <a:spcAft>
                <a:spcPts val="0"/>
              </a:spcAft>
              <a:buNone/>
            </a:pPr>
            <a:r>
              <a:rPr b="1" lang="it" sz="2400">
                <a:solidFill>
                  <a:srgbClr val="434343"/>
                </a:solidFill>
              </a:rPr>
              <a:t>Calosci Marco</a:t>
            </a:r>
            <a:endParaRPr b="1" sz="2400">
              <a:solidFill>
                <a:srgbClr val="434343"/>
              </a:solidFill>
            </a:endParaRPr>
          </a:p>
          <a:p>
            <a:pPr indent="0" lvl="0" marL="0" rtl="0" algn="l">
              <a:spcBef>
                <a:spcPts val="0"/>
              </a:spcBef>
              <a:spcAft>
                <a:spcPts val="0"/>
              </a:spcAft>
              <a:buNone/>
            </a:pPr>
            <a:r>
              <a:rPr b="1" lang="it" sz="2400">
                <a:solidFill>
                  <a:srgbClr val="434343"/>
                </a:solidFill>
              </a:rPr>
              <a:t>Gironi Claudia</a:t>
            </a:r>
            <a:endParaRPr b="1" sz="2400">
              <a:solidFill>
                <a:srgbClr val="434343"/>
              </a:solidFill>
            </a:endParaRPr>
          </a:p>
        </p:txBody>
      </p:sp>
      <p:sp>
        <p:nvSpPr>
          <p:cNvPr id="90" name="Google Shape;90;p13"/>
          <p:cNvSpPr txBox="1"/>
          <p:nvPr/>
        </p:nvSpPr>
        <p:spPr>
          <a:xfrm>
            <a:off x="584775" y="4182825"/>
            <a:ext cx="34470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900">
                <a:latin typeface="Lato"/>
                <a:ea typeface="Lato"/>
                <a:cs typeface="Lato"/>
                <a:sym typeface="Lato"/>
              </a:rPr>
              <a:t>Classe: 3 A Informatica</a:t>
            </a:r>
            <a:endParaRPr sz="900">
              <a:latin typeface="Lato"/>
              <a:ea typeface="Lato"/>
              <a:cs typeface="Lato"/>
              <a:sym typeface="Lato"/>
            </a:endParaRPr>
          </a:p>
          <a:p>
            <a:pPr indent="0" lvl="0" marL="0" rtl="0" algn="l">
              <a:spcBef>
                <a:spcPts val="0"/>
              </a:spcBef>
              <a:spcAft>
                <a:spcPts val="0"/>
              </a:spcAft>
              <a:buNone/>
            </a:pPr>
            <a:r>
              <a:rPr lang="it" sz="900">
                <a:latin typeface="Lato"/>
                <a:ea typeface="Lato"/>
                <a:cs typeface="Lato"/>
                <a:sym typeface="Lato"/>
              </a:rPr>
              <a:t>ITIS Leonardo Da Vinci, Firenze;</a:t>
            </a:r>
            <a:endParaRPr sz="900">
              <a:latin typeface="Lato"/>
              <a:ea typeface="Lato"/>
              <a:cs typeface="Lato"/>
              <a:sym typeface="Lato"/>
            </a:endParaRPr>
          </a:p>
          <a:p>
            <a:pPr indent="0" lvl="0" marL="0" rtl="0" algn="l">
              <a:spcBef>
                <a:spcPts val="0"/>
              </a:spcBef>
              <a:spcAft>
                <a:spcPts val="0"/>
              </a:spcAft>
              <a:buNone/>
            </a:pPr>
            <a:r>
              <a:rPr lang="it" sz="900">
                <a:latin typeface="Lato"/>
                <a:ea typeface="Lato"/>
                <a:cs typeface="Lato"/>
                <a:sym typeface="Lato"/>
              </a:rPr>
              <a:t>Anno Scolastico: 2018/2019</a:t>
            </a:r>
            <a:endParaRPr sz="900">
              <a:latin typeface="Lato"/>
              <a:ea typeface="Lato"/>
              <a:cs typeface="Lato"/>
              <a:sym typeface="Lato"/>
            </a:endParaRPr>
          </a:p>
        </p:txBody>
      </p:sp>
      <p:sp>
        <p:nvSpPr>
          <p:cNvPr id="91" name="Google Shape;9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solidFill>
                  <a:schemeClr val="accent6"/>
                </a:solidFill>
              </a:rPr>
              <a:t>‹#›</a:t>
            </a:fld>
            <a:endParaRPr>
              <a:solidFill>
                <a:schemeClr val="accent6"/>
              </a:solidFill>
            </a:endParaRPr>
          </a:p>
        </p:txBody>
      </p:sp>
      <p:pic>
        <p:nvPicPr>
          <p:cNvPr descr="Risultati immagini per arduino logo" id="92" name="Google Shape;92;p13"/>
          <p:cNvPicPr preferRelativeResize="0"/>
          <p:nvPr/>
        </p:nvPicPr>
        <p:blipFill>
          <a:blip r:embed="rId3">
            <a:alphaModFix/>
          </a:blip>
          <a:stretch>
            <a:fillRect/>
          </a:stretch>
        </p:blipFill>
        <p:spPr>
          <a:xfrm>
            <a:off x="4890013" y="1907727"/>
            <a:ext cx="3580825" cy="24322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idx="2" type="body"/>
          </p:nvPr>
        </p:nvSpPr>
        <p:spPr>
          <a:xfrm>
            <a:off x="4908750" y="349188"/>
            <a:ext cx="3898800" cy="1684200"/>
          </a:xfrm>
          <a:prstGeom prst="rect">
            <a:avLst/>
          </a:prstGeom>
          <a:solidFill>
            <a:srgbClr val="FFFFFF"/>
          </a:solidFill>
          <a:ln cap="flat" cmpd="sng" w="38100">
            <a:solidFill>
              <a:schemeClr val="dk1"/>
            </a:solidFill>
            <a:prstDash val="solid"/>
            <a:round/>
            <a:headEnd len="sm" w="sm" type="none"/>
            <a:tailEnd len="sm" w="sm" type="none"/>
          </a:ln>
          <a:effectLst>
            <a:outerShdw blurRad="57150" rotWithShape="0" algn="bl" dir="5400000" dist="19050">
              <a:srgbClr val="000000">
                <a:alpha val="4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b="1" lang="it" sz="1400">
                <a:solidFill>
                  <a:schemeClr val="dk1"/>
                </a:solidFill>
              </a:rPr>
              <a:t>Dopo aver impostato tutto vi basterà attaccare il servo su un ingranaggio. Ogni funzione è dotata di varie altre  funzioni reset, modifica delay e pausa che permetteranno di navigare e facilitare il monitoraggio dei programmi.    Buon divertimento!</a:t>
            </a:r>
            <a:endParaRPr b="1" sz="1400">
              <a:solidFill>
                <a:schemeClr val="dk1"/>
              </a:solidFill>
            </a:endParaRPr>
          </a:p>
        </p:txBody>
      </p:sp>
      <p:sp>
        <p:nvSpPr>
          <p:cNvPr id="98" name="Google Shape;98;p14"/>
          <p:cNvSpPr txBox="1"/>
          <p:nvPr>
            <p:ph idx="2" type="body"/>
          </p:nvPr>
        </p:nvSpPr>
        <p:spPr>
          <a:xfrm>
            <a:off x="4908750" y="334800"/>
            <a:ext cx="3898800" cy="1698600"/>
          </a:xfrm>
          <a:prstGeom prst="rect">
            <a:avLst/>
          </a:prstGeom>
          <a:solidFill>
            <a:schemeClr val="dk1"/>
          </a:solidFill>
          <a:effectLst>
            <a:outerShdw blurRad="57150" rotWithShape="0" algn="bl" dir="5400000" dist="19050">
              <a:srgbClr val="000000">
                <a:alpha val="4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lang="it" sz="1400">
                <a:solidFill>
                  <a:srgbClr val="FFFFFF"/>
                </a:solidFill>
              </a:rPr>
              <a:t> </a:t>
            </a:r>
            <a:r>
              <a:rPr lang="it">
                <a:solidFill>
                  <a:srgbClr val="FFFFFF"/>
                </a:solidFill>
              </a:rPr>
              <a:t>Per poter accedere alle varie funzioni dovrete ruotare il potenziometro. Successivamente selezionare la funzione tramite l’apposito pulsante posizionato  di fianco. Dopodiché vi verranno mostrate alcune opzioni da impostare prima di procedere, ad esempio le tolleranze e il delay delle operazioni.</a:t>
            </a:r>
            <a:endParaRPr>
              <a:solidFill>
                <a:srgbClr val="FFFFFF"/>
              </a:solidFill>
            </a:endParaRPr>
          </a:p>
        </p:txBody>
      </p:sp>
      <p:sp>
        <p:nvSpPr>
          <p:cNvPr id="99" name="Google Shape;99;p14"/>
          <p:cNvSpPr txBox="1"/>
          <p:nvPr>
            <p:ph idx="2" type="body"/>
          </p:nvPr>
        </p:nvSpPr>
        <p:spPr>
          <a:xfrm>
            <a:off x="4908750" y="334800"/>
            <a:ext cx="3898800" cy="1698600"/>
          </a:xfrm>
          <a:prstGeom prst="rect">
            <a:avLst/>
          </a:prstGeom>
          <a:solidFill>
            <a:schemeClr val="dk1"/>
          </a:solidFill>
          <a:ln>
            <a:noFill/>
          </a:ln>
          <a:effectLst>
            <a:outerShdw blurRad="57150" rotWithShape="0" algn="bl" dir="5400000" dist="19050">
              <a:srgbClr val="000000">
                <a:alpha val="54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it" sz="1400">
                <a:solidFill>
                  <a:srgbClr val="FFFFFF"/>
                </a:solidFill>
              </a:rPr>
              <a:t>Ci sono 5 funzioni in totale e ognuna è munita di comandi utili che permettono di gestire i programmi con più fa</a:t>
            </a:r>
            <a:r>
              <a:rPr lang="it" sz="1400">
                <a:solidFill>
                  <a:srgbClr val="FFFFFF"/>
                </a:solidFill>
              </a:rPr>
              <a:t>cilità:</a:t>
            </a:r>
            <a:endParaRPr sz="1400">
              <a:solidFill>
                <a:srgbClr val="FFFFFF"/>
              </a:solidFill>
            </a:endParaRPr>
          </a:p>
          <a:p>
            <a:pPr indent="0" lvl="0" marL="0" rtl="0" algn="l">
              <a:spcBef>
                <a:spcPts val="1600"/>
              </a:spcBef>
              <a:spcAft>
                <a:spcPts val="1600"/>
              </a:spcAft>
              <a:buNone/>
            </a:pPr>
            <a:r>
              <a:rPr lang="it">
                <a:solidFill>
                  <a:srgbClr val="FFFFFF"/>
                </a:solidFill>
              </a:rPr>
              <a:t>Chiusura cronometrata   Chiusura con termometro Chiusura con Infrarossi    Chiusura con sens. umidità                         Chiusura con sensore di luce.</a:t>
            </a:r>
            <a:endParaRPr>
              <a:solidFill>
                <a:srgbClr val="FFFFFF"/>
              </a:solidFill>
            </a:endParaRPr>
          </a:p>
        </p:txBody>
      </p:sp>
      <p:sp>
        <p:nvSpPr>
          <p:cNvPr id="100" name="Google Shape;100;p14"/>
          <p:cNvSpPr/>
          <p:nvPr/>
        </p:nvSpPr>
        <p:spPr>
          <a:xfrm>
            <a:off x="8097738" y="2159063"/>
            <a:ext cx="709800" cy="660600"/>
          </a:xfrm>
          <a:prstGeom prst="flowChartAlternateProcess">
            <a:avLst/>
          </a:prstGeom>
          <a:solidFill>
            <a:schemeClr val="dk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rgbClr val="FFFFFF"/>
                </a:solidFill>
              </a:rPr>
              <a:t>✔</a:t>
            </a:r>
            <a:endParaRPr>
              <a:solidFill>
                <a:srgbClr val="FFFFFF"/>
              </a:solidFill>
            </a:endParaRPr>
          </a:p>
        </p:txBody>
      </p:sp>
      <p:sp>
        <p:nvSpPr>
          <p:cNvPr id="101" name="Google Shape;101;p14"/>
          <p:cNvSpPr txBox="1"/>
          <p:nvPr>
            <p:ph type="title"/>
          </p:nvPr>
        </p:nvSpPr>
        <p:spPr>
          <a:xfrm>
            <a:off x="564050" y="1344150"/>
            <a:ext cx="3466800" cy="24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solidFill>
                  <a:srgbClr val="404040"/>
                </a:solidFill>
              </a:rPr>
              <a:t>Descrizione</a:t>
            </a:r>
            <a:endParaRPr sz="3600">
              <a:solidFill>
                <a:srgbClr val="404040"/>
              </a:solidFill>
            </a:endParaRPr>
          </a:p>
          <a:p>
            <a:pPr indent="0" lvl="0" marL="0" rtl="0" algn="l">
              <a:spcBef>
                <a:spcPts val="0"/>
              </a:spcBef>
              <a:spcAft>
                <a:spcPts val="0"/>
              </a:spcAft>
              <a:buNone/>
            </a:pPr>
            <a:r>
              <a:rPr lang="it" sz="3600">
                <a:solidFill>
                  <a:srgbClr val="404040"/>
                </a:solidFill>
              </a:rPr>
              <a:t>specifiche</a:t>
            </a:r>
            <a:r>
              <a:rPr lang="it" sz="3600">
                <a:solidFill>
                  <a:srgbClr val="404040"/>
                </a:solidFill>
              </a:rPr>
              <a:t> e  </a:t>
            </a:r>
            <a:r>
              <a:rPr lang="it" sz="3600">
                <a:solidFill>
                  <a:srgbClr val="404040"/>
                </a:solidFill>
              </a:rPr>
              <a:t>materiali necessari</a:t>
            </a:r>
            <a:endParaRPr sz="3600">
              <a:solidFill>
                <a:srgbClr val="404040"/>
              </a:solidFill>
            </a:endParaRPr>
          </a:p>
        </p:txBody>
      </p:sp>
      <p:sp>
        <p:nvSpPr>
          <p:cNvPr id="102" name="Google Shape;102;p14"/>
          <p:cNvSpPr txBox="1"/>
          <p:nvPr>
            <p:ph idx="2" type="body"/>
          </p:nvPr>
        </p:nvSpPr>
        <p:spPr>
          <a:xfrm>
            <a:off x="4908750" y="334800"/>
            <a:ext cx="3898800" cy="1698600"/>
          </a:xfrm>
          <a:prstGeom prst="rect">
            <a:avLst/>
          </a:prstGeom>
          <a:solidFill>
            <a:schemeClr val="dk1"/>
          </a:solidFill>
          <a:effectLst>
            <a:outerShdw blurRad="57150" rotWithShape="0" algn="bl" dir="5400000" dist="19050">
              <a:srgbClr val="000000">
                <a:alpha val="42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it" sz="1600">
                <a:solidFill>
                  <a:srgbClr val="FFFFFF"/>
                </a:solidFill>
              </a:rPr>
              <a:t>Questo circuito ha la capacità di aprire un cancello motorizzato da un servo con diverse funzioni. Il monitor permette di navigare tra le varie funzioni e visualizzare i contenuti di esse.</a:t>
            </a:r>
            <a:endParaRPr sz="1600">
              <a:solidFill>
                <a:srgbClr val="434343"/>
              </a:solidFill>
            </a:endParaRPr>
          </a:p>
          <a:p>
            <a:pPr indent="0" lvl="0" marL="0" rtl="0" algn="l">
              <a:spcBef>
                <a:spcPts val="1600"/>
              </a:spcBef>
              <a:spcAft>
                <a:spcPts val="1600"/>
              </a:spcAft>
              <a:buNone/>
            </a:pPr>
            <a:r>
              <a:t/>
            </a:r>
            <a:endParaRPr sz="1400"/>
          </a:p>
        </p:txBody>
      </p:sp>
      <p:sp>
        <p:nvSpPr>
          <p:cNvPr id="103" name="Google Shape;103;p14"/>
          <p:cNvSpPr txBox="1"/>
          <p:nvPr/>
        </p:nvSpPr>
        <p:spPr>
          <a:xfrm>
            <a:off x="4922325" y="2945300"/>
            <a:ext cx="3898800" cy="1878300"/>
          </a:xfrm>
          <a:prstGeom prst="rect">
            <a:avLst/>
          </a:prstGeom>
          <a:solidFill>
            <a:srgbClr val="F3F3F3"/>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latin typeface="Montserrat"/>
                <a:ea typeface="Montserrat"/>
                <a:cs typeface="Montserrat"/>
                <a:sym typeface="Montserrat"/>
              </a:rPr>
              <a:t>                                                            </a:t>
            </a:r>
            <a:r>
              <a:rPr lang="it" sz="600">
                <a:latin typeface="Montserrat"/>
                <a:ea typeface="Montserrat"/>
                <a:cs typeface="Montserrat"/>
                <a:sym typeface="Montserrat"/>
              </a:rPr>
              <a:t>FOTO SENSORE </a:t>
            </a:r>
            <a:endParaRPr sz="1300">
              <a:solidFill>
                <a:srgbClr val="FFFFFF"/>
              </a:solidFill>
              <a:latin typeface="Montserrat"/>
              <a:ea typeface="Montserrat"/>
              <a:cs typeface="Montserrat"/>
              <a:sym typeface="Montserrat"/>
            </a:endParaRPr>
          </a:p>
          <a:p>
            <a:pPr indent="0" lvl="0" marL="0" rtl="0" algn="l">
              <a:spcBef>
                <a:spcPts val="0"/>
              </a:spcBef>
              <a:spcAft>
                <a:spcPts val="0"/>
              </a:spcAft>
              <a:buNone/>
            </a:pPr>
            <a:r>
              <a:rPr lang="it" sz="1300">
                <a:solidFill>
                  <a:srgbClr val="FFFFFF"/>
                </a:solidFill>
                <a:latin typeface="Montserrat"/>
                <a:ea typeface="Montserrat"/>
                <a:cs typeface="Montserrat"/>
                <a:sym typeface="Montserrat"/>
              </a:rPr>
              <a:t>                                                          </a:t>
            </a:r>
            <a:r>
              <a:rPr lang="it" sz="600">
                <a:latin typeface="Montserrat"/>
                <a:ea typeface="Montserrat"/>
                <a:cs typeface="Montserrat"/>
                <a:sym typeface="Montserrat"/>
              </a:rPr>
              <a:t>      </a:t>
            </a:r>
            <a:endParaRPr sz="1300">
              <a:latin typeface="Montserrat"/>
              <a:ea typeface="Montserrat"/>
              <a:cs typeface="Montserrat"/>
              <a:sym typeface="Montserrat"/>
            </a:endParaRPr>
          </a:p>
          <a:p>
            <a:pPr indent="0" lvl="0" marL="0" rtl="0" algn="l">
              <a:spcBef>
                <a:spcPts val="0"/>
              </a:spcBef>
              <a:spcAft>
                <a:spcPts val="0"/>
              </a:spcAft>
              <a:buNone/>
            </a:pPr>
            <a:r>
              <a:rPr lang="it" sz="1300">
                <a:latin typeface="Montserrat"/>
                <a:ea typeface="Montserrat"/>
                <a:cs typeface="Montserrat"/>
                <a:sym typeface="Montserrat"/>
              </a:rPr>
              <a:t>                                                            </a:t>
            </a:r>
            <a:r>
              <a:rPr lang="it" sz="600">
                <a:latin typeface="Montserrat"/>
                <a:ea typeface="Montserrat"/>
                <a:cs typeface="Montserrat"/>
                <a:sym typeface="Montserrat"/>
              </a:rPr>
              <a:t>SENSORE DH11</a:t>
            </a:r>
            <a:endParaRPr sz="600">
              <a:latin typeface="Montserrat"/>
              <a:ea typeface="Montserrat"/>
              <a:cs typeface="Montserrat"/>
              <a:sym typeface="Montserrat"/>
            </a:endParaRPr>
          </a:p>
          <a:p>
            <a:pPr indent="0" lvl="0" marL="0" rtl="0" algn="l">
              <a:spcBef>
                <a:spcPts val="0"/>
              </a:spcBef>
              <a:spcAft>
                <a:spcPts val="0"/>
              </a:spcAft>
              <a:buNone/>
            </a:pPr>
            <a:r>
              <a:rPr lang="it" sz="1300">
                <a:latin typeface="Montserrat"/>
                <a:ea typeface="Montserrat"/>
                <a:cs typeface="Montserrat"/>
                <a:sym typeface="Montserrat"/>
              </a:rPr>
              <a:t>  </a:t>
            </a:r>
            <a:r>
              <a:rPr lang="it" sz="600">
                <a:latin typeface="Montserrat"/>
                <a:ea typeface="Montserrat"/>
                <a:cs typeface="Montserrat"/>
                <a:sym typeface="Montserrat"/>
              </a:rPr>
              <a:t>2 BREADBOARD</a:t>
            </a:r>
            <a:r>
              <a:rPr lang="it" sz="1300">
                <a:latin typeface="Montserrat"/>
                <a:ea typeface="Montserrat"/>
                <a:cs typeface="Montserrat"/>
                <a:sym typeface="Montserrat"/>
              </a:rPr>
              <a:t>  </a:t>
            </a:r>
            <a:r>
              <a:rPr lang="it" sz="600">
                <a:latin typeface="Montserrat"/>
                <a:ea typeface="Montserrat"/>
                <a:cs typeface="Montserrat"/>
                <a:sym typeface="Montserrat"/>
              </a:rPr>
              <a:t>4  RESISTORI 200Ohm    </a:t>
            </a:r>
            <a:r>
              <a:rPr lang="it" sz="1300">
                <a:latin typeface="Montserrat"/>
                <a:ea typeface="Montserrat"/>
                <a:cs typeface="Montserrat"/>
                <a:sym typeface="Montserrat"/>
              </a:rPr>
              <a:t> </a:t>
            </a:r>
            <a:r>
              <a:rPr lang="it" sz="600">
                <a:latin typeface="Montserrat"/>
                <a:ea typeface="Montserrat"/>
                <a:cs typeface="Montserrat"/>
                <a:sym typeface="Montserrat"/>
              </a:rPr>
              <a:t>SENSORE PIR </a:t>
            </a:r>
            <a:r>
              <a:rPr lang="it" sz="1300">
                <a:latin typeface="Montserrat"/>
                <a:ea typeface="Montserrat"/>
                <a:cs typeface="Montserrat"/>
                <a:sym typeface="Montserrat"/>
              </a:rPr>
              <a:t>     </a:t>
            </a:r>
            <a:r>
              <a:rPr lang="it" sz="600">
                <a:latin typeface="Montserrat"/>
                <a:ea typeface="Montserrat"/>
                <a:cs typeface="Montserrat"/>
                <a:sym typeface="Montserrat"/>
              </a:rPr>
              <a:t>  PUSHBUTTON</a:t>
            </a:r>
            <a:r>
              <a:rPr lang="it" sz="1300">
                <a:latin typeface="Montserrat"/>
                <a:ea typeface="Montserrat"/>
                <a:cs typeface="Montserrat"/>
                <a:sym typeface="Montserrat"/>
              </a:rPr>
              <a:t>          </a:t>
            </a:r>
            <a:endParaRPr sz="1300">
              <a:latin typeface="Montserrat"/>
              <a:ea typeface="Montserrat"/>
              <a:cs typeface="Montserrat"/>
              <a:sym typeface="Montserrat"/>
            </a:endParaRPr>
          </a:p>
          <a:p>
            <a:pPr indent="0" lvl="0" marL="0" rtl="0" algn="l">
              <a:spcBef>
                <a:spcPts val="0"/>
              </a:spcBef>
              <a:spcAft>
                <a:spcPts val="0"/>
              </a:spcAft>
              <a:buNone/>
            </a:pPr>
            <a:r>
              <a:rPr lang="it" sz="600">
                <a:latin typeface="Raleway Medium"/>
                <a:ea typeface="Raleway Medium"/>
                <a:cs typeface="Raleway Medium"/>
                <a:sym typeface="Raleway Medium"/>
              </a:rPr>
              <a:t>                                     </a:t>
            </a:r>
            <a:r>
              <a:rPr lang="it" sz="600">
                <a:latin typeface="Montserrat"/>
                <a:ea typeface="Montserrat"/>
                <a:cs typeface="Montserrat"/>
                <a:sym typeface="Montserrat"/>
              </a:rPr>
              <a:t>     2   RESISTORI 10kOhm</a:t>
            </a:r>
            <a:r>
              <a:rPr lang="it" sz="600">
                <a:latin typeface="Raleway Medium"/>
                <a:ea typeface="Raleway Medium"/>
                <a:cs typeface="Raleway Medium"/>
                <a:sym typeface="Raleway Medium"/>
              </a:rPr>
              <a:t>                                        </a:t>
            </a:r>
            <a:endParaRPr sz="600">
              <a:latin typeface="Raleway Medium"/>
              <a:ea typeface="Raleway Medium"/>
              <a:cs typeface="Raleway Medium"/>
              <a:sym typeface="Raleway Medium"/>
            </a:endParaRPr>
          </a:p>
          <a:p>
            <a:pPr indent="0" lvl="0" marL="0" rtl="0" algn="l">
              <a:spcBef>
                <a:spcPts val="0"/>
              </a:spcBef>
              <a:spcAft>
                <a:spcPts val="0"/>
              </a:spcAft>
              <a:buNone/>
            </a:pPr>
            <a:r>
              <a:t/>
            </a:r>
            <a:endParaRPr sz="600">
              <a:latin typeface="Raleway Medium"/>
              <a:ea typeface="Raleway Medium"/>
              <a:cs typeface="Raleway Medium"/>
              <a:sym typeface="Raleway Medium"/>
            </a:endParaRPr>
          </a:p>
          <a:p>
            <a:pPr indent="0" lvl="0" marL="0" rtl="0" algn="l">
              <a:spcBef>
                <a:spcPts val="0"/>
              </a:spcBef>
              <a:spcAft>
                <a:spcPts val="0"/>
              </a:spcAft>
              <a:buNone/>
            </a:pPr>
            <a:r>
              <a:t/>
            </a:r>
            <a:endParaRPr sz="600">
              <a:latin typeface="Raleway Medium"/>
              <a:ea typeface="Raleway Medium"/>
              <a:cs typeface="Raleway Medium"/>
              <a:sym typeface="Raleway Medium"/>
            </a:endParaRPr>
          </a:p>
          <a:p>
            <a:pPr indent="0" lvl="0" marL="0" rtl="0" algn="l">
              <a:spcBef>
                <a:spcPts val="0"/>
              </a:spcBef>
              <a:spcAft>
                <a:spcPts val="0"/>
              </a:spcAft>
              <a:buNone/>
            </a:pPr>
            <a:r>
              <a:t/>
            </a:r>
            <a:endParaRPr sz="600">
              <a:latin typeface="Raleway Medium"/>
              <a:ea typeface="Raleway Medium"/>
              <a:cs typeface="Raleway Medium"/>
              <a:sym typeface="Raleway Medium"/>
            </a:endParaRPr>
          </a:p>
          <a:p>
            <a:pPr indent="0" lvl="0" marL="0" rtl="0" algn="l">
              <a:spcBef>
                <a:spcPts val="0"/>
              </a:spcBef>
              <a:spcAft>
                <a:spcPts val="0"/>
              </a:spcAft>
              <a:buNone/>
            </a:pPr>
            <a:r>
              <a:t/>
            </a:r>
            <a:endParaRPr sz="600">
              <a:latin typeface="Raleway Medium"/>
              <a:ea typeface="Raleway Medium"/>
              <a:cs typeface="Raleway Medium"/>
              <a:sym typeface="Raleway Medium"/>
            </a:endParaRPr>
          </a:p>
          <a:p>
            <a:pPr indent="0" lvl="0" marL="0" rtl="0" algn="l">
              <a:spcBef>
                <a:spcPts val="0"/>
              </a:spcBef>
              <a:spcAft>
                <a:spcPts val="0"/>
              </a:spcAft>
              <a:buNone/>
            </a:pPr>
            <a:r>
              <a:t/>
            </a:r>
            <a:endParaRPr sz="600">
              <a:latin typeface="Raleway Medium"/>
              <a:ea typeface="Raleway Medium"/>
              <a:cs typeface="Raleway Medium"/>
              <a:sym typeface="Raleway Medium"/>
            </a:endParaRPr>
          </a:p>
          <a:p>
            <a:pPr indent="0" lvl="0" marL="0" rtl="0" algn="l">
              <a:spcBef>
                <a:spcPts val="0"/>
              </a:spcBef>
              <a:spcAft>
                <a:spcPts val="0"/>
              </a:spcAft>
              <a:buNone/>
            </a:pPr>
            <a:r>
              <a:rPr lang="it" sz="600">
                <a:latin typeface="Raleway Medium"/>
                <a:ea typeface="Raleway Medium"/>
                <a:cs typeface="Raleway Medium"/>
                <a:sym typeface="Raleway Medium"/>
              </a:rPr>
              <a:t>          </a:t>
            </a:r>
            <a:endParaRPr sz="600">
              <a:latin typeface="Raleway Medium"/>
              <a:ea typeface="Raleway Medium"/>
              <a:cs typeface="Raleway Medium"/>
              <a:sym typeface="Raleway Medium"/>
            </a:endParaRPr>
          </a:p>
          <a:p>
            <a:pPr indent="0" lvl="0" marL="0" rtl="0" algn="l">
              <a:spcBef>
                <a:spcPts val="0"/>
              </a:spcBef>
              <a:spcAft>
                <a:spcPts val="0"/>
              </a:spcAft>
              <a:buNone/>
            </a:pPr>
            <a:r>
              <a:rPr lang="it" sz="600">
                <a:latin typeface="Raleway Medium"/>
                <a:ea typeface="Raleway Medium"/>
                <a:cs typeface="Raleway Medium"/>
                <a:sym typeface="Raleway Medium"/>
              </a:rPr>
              <a:t>           </a:t>
            </a:r>
            <a:endParaRPr sz="600">
              <a:latin typeface="Raleway Medium"/>
              <a:ea typeface="Raleway Medium"/>
              <a:cs typeface="Raleway Medium"/>
              <a:sym typeface="Raleway Medium"/>
            </a:endParaRPr>
          </a:p>
          <a:p>
            <a:pPr indent="0" lvl="0" marL="0" rtl="0" algn="l">
              <a:spcBef>
                <a:spcPts val="0"/>
              </a:spcBef>
              <a:spcAft>
                <a:spcPts val="0"/>
              </a:spcAft>
              <a:buNone/>
            </a:pPr>
            <a:r>
              <a:rPr lang="it" sz="600">
                <a:latin typeface="Raleway Medium"/>
                <a:ea typeface="Raleway Medium"/>
                <a:cs typeface="Raleway Medium"/>
                <a:sym typeface="Raleway Medium"/>
              </a:rPr>
              <a:t>         LED RGB            ARDUINO UNO/MEGA    2 POTENZIOMETRI    SCHERMO LCD     SERVO MOTORE</a:t>
            </a:r>
            <a:endParaRPr sz="600">
              <a:latin typeface="Raleway Medium"/>
              <a:ea typeface="Raleway Medium"/>
              <a:cs typeface="Raleway Medium"/>
              <a:sym typeface="Raleway Medium"/>
            </a:endParaRPr>
          </a:p>
        </p:txBody>
      </p:sp>
      <p:pic>
        <p:nvPicPr>
          <p:cNvPr descr="Immagine correlata" id="104" name="Google Shape;104;p14"/>
          <p:cNvPicPr preferRelativeResize="0"/>
          <p:nvPr/>
        </p:nvPicPr>
        <p:blipFill>
          <a:blip r:embed="rId3">
            <a:alphaModFix/>
          </a:blip>
          <a:stretch>
            <a:fillRect/>
          </a:stretch>
        </p:blipFill>
        <p:spPr>
          <a:xfrm rot="-110">
            <a:off x="5113238" y="3982071"/>
            <a:ext cx="548699" cy="548706"/>
          </a:xfrm>
          <a:prstGeom prst="rect">
            <a:avLst/>
          </a:prstGeom>
          <a:noFill/>
          <a:ln>
            <a:noFill/>
          </a:ln>
        </p:spPr>
      </p:pic>
      <p:pic>
        <p:nvPicPr>
          <p:cNvPr descr="Risultati immagini per arduino uno" id="105" name="Google Shape;105;p14"/>
          <p:cNvPicPr preferRelativeResize="0"/>
          <p:nvPr/>
        </p:nvPicPr>
        <p:blipFill>
          <a:blip r:embed="rId4">
            <a:alphaModFix/>
          </a:blip>
          <a:stretch>
            <a:fillRect/>
          </a:stretch>
        </p:blipFill>
        <p:spPr>
          <a:xfrm>
            <a:off x="5770600" y="4006925"/>
            <a:ext cx="708399" cy="498975"/>
          </a:xfrm>
          <a:prstGeom prst="rect">
            <a:avLst/>
          </a:prstGeom>
          <a:noFill/>
          <a:ln>
            <a:noFill/>
          </a:ln>
        </p:spPr>
      </p:pic>
      <p:pic>
        <p:nvPicPr>
          <p:cNvPr descr="Immagine correlata" id="106" name="Google Shape;106;p14"/>
          <p:cNvPicPr preferRelativeResize="0"/>
          <p:nvPr/>
        </p:nvPicPr>
        <p:blipFill>
          <a:blip r:embed="rId5">
            <a:alphaModFix/>
          </a:blip>
          <a:stretch>
            <a:fillRect/>
          </a:stretch>
        </p:blipFill>
        <p:spPr>
          <a:xfrm>
            <a:off x="6350875" y="3961889"/>
            <a:ext cx="1229393" cy="589025"/>
          </a:xfrm>
          <a:prstGeom prst="rect">
            <a:avLst/>
          </a:prstGeom>
          <a:noFill/>
          <a:ln>
            <a:noFill/>
          </a:ln>
        </p:spPr>
      </p:pic>
      <p:pic>
        <p:nvPicPr>
          <p:cNvPr descr="Immagine correlata" id="107" name="Google Shape;107;p14"/>
          <p:cNvPicPr preferRelativeResize="0"/>
          <p:nvPr/>
        </p:nvPicPr>
        <p:blipFill>
          <a:blip r:embed="rId6">
            <a:alphaModFix/>
          </a:blip>
          <a:stretch>
            <a:fillRect/>
          </a:stretch>
        </p:blipFill>
        <p:spPr>
          <a:xfrm>
            <a:off x="7304975" y="3960404"/>
            <a:ext cx="708400" cy="592007"/>
          </a:xfrm>
          <a:prstGeom prst="rect">
            <a:avLst/>
          </a:prstGeom>
          <a:noFill/>
          <a:ln>
            <a:noFill/>
          </a:ln>
        </p:spPr>
      </p:pic>
      <p:pic>
        <p:nvPicPr>
          <p:cNvPr descr="Risultati immagini per push button" id="108" name="Google Shape;108;p14"/>
          <p:cNvPicPr preferRelativeResize="0"/>
          <p:nvPr/>
        </p:nvPicPr>
        <p:blipFill>
          <a:blip r:embed="rId7">
            <a:alphaModFix/>
          </a:blip>
          <a:stretch>
            <a:fillRect/>
          </a:stretch>
        </p:blipFill>
        <p:spPr>
          <a:xfrm>
            <a:off x="3077600" y="3887525"/>
            <a:ext cx="1494400" cy="1173200"/>
          </a:xfrm>
          <a:prstGeom prst="rect">
            <a:avLst/>
          </a:prstGeom>
          <a:noFill/>
          <a:ln>
            <a:noFill/>
          </a:ln>
        </p:spPr>
      </p:pic>
      <p:pic>
        <p:nvPicPr>
          <p:cNvPr descr="Immagine correlata" id="109" name="Google Shape;109;p14"/>
          <p:cNvPicPr preferRelativeResize="0"/>
          <p:nvPr/>
        </p:nvPicPr>
        <p:blipFill>
          <a:blip r:embed="rId8">
            <a:alphaModFix/>
          </a:blip>
          <a:stretch>
            <a:fillRect/>
          </a:stretch>
        </p:blipFill>
        <p:spPr>
          <a:xfrm>
            <a:off x="8013375" y="3886063"/>
            <a:ext cx="740675" cy="740675"/>
          </a:xfrm>
          <a:prstGeom prst="rect">
            <a:avLst/>
          </a:prstGeom>
          <a:noFill/>
          <a:ln>
            <a:noFill/>
          </a:ln>
        </p:spPr>
      </p:pic>
      <p:pic>
        <p:nvPicPr>
          <p:cNvPr descr="Risultati immagini per pushbutton" id="110" name="Google Shape;110;p14"/>
          <p:cNvPicPr preferRelativeResize="0"/>
          <p:nvPr/>
        </p:nvPicPr>
        <p:blipFill>
          <a:blip r:embed="rId9">
            <a:alphaModFix/>
          </a:blip>
          <a:stretch>
            <a:fillRect/>
          </a:stretch>
        </p:blipFill>
        <p:spPr>
          <a:xfrm rot="4809268">
            <a:off x="8011640" y="3424125"/>
            <a:ext cx="808622" cy="808622"/>
          </a:xfrm>
          <a:prstGeom prst="rect">
            <a:avLst/>
          </a:prstGeom>
          <a:noFill/>
          <a:ln>
            <a:noFill/>
          </a:ln>
        </p:spPr>
      </p:pic>
      <p:sp>
        <p:nvSpPr>
          <p:cNvPr id="111" name="Google Shape;111;p14"/>
          <p:cNvSpPr txBox="1"/>
          <p:nvPr>
            <p:ph idx="12" type="sldNum"/>
          </p:nvPr>
        </p:nvSpPr>
        <p:spPr>
          <a:xfrm>
            <a:off x="8552452"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solidFill>
                  <a:srgbClr val="32989D"/>
                </a:solidFill>
              </a:rPr>
              <a:t>‹#›</a:t>
            </a:fld>
            <a:endParaRPr>
              <a:solidFill>
                <a:srgbClr val="32989D"/>
              </a:solidFill>
            </a:endParaRPr>
          </a:p>
        </p:txBody>
      </p:sp>
      <p:pic>
        <p:nvPicPr>
          <p:cNvPr id="112" name="Google Shape;112;p14"/>
          <p:cNvPicPr preferRelativeResize="0"/>
          <p:nvPr/>
        </p:nvPicPr>
        <p:blipFill>
          <a:blip r:embed="rId10">
            <a:alphaModFix/>
          </a:blip>
          <a:stretch>
            <a:fillRect/>
          </a:stretch>
        </p:blipFill>
        <p:spPr>
          <a:xfrm rot="1242169">
            <a:off x="6713456" y="3067932"/>
            <a:ext cx="652063" cy="652063"/>
          </a:xfrm>
          <a:prstGeom prst="rect">
            <a:avLst/>
          </a:prstGeom>
          <a:noFill/>
          <a:ln>
            <a:noFill/>
          </a:ln>
        </p:spPr>
      </p:pic>
      <p:pic>
        <p:nvPicPr>
          <p:cNvPr id="113" name="Google Shape;113;p14"/>
          <p:cNvPicPr preferRelativeResize="0"/>
          <p:nvPr/>
        </p:nvPicPr>
        <p:blipFill>
          <a:blip r:embed="rId11">
            <a:alphaModFix/>
          </a:blip>
          <a:stretch>
            <a:fillRect/>
          </a:stretch>
        </p:blipFill>
        <p:spPr>
          <a:xfrm rot="-1754526">
            <a:off x="5053704" y="3099450"/>
            <a:ext cx="667758" cy="589024"/>
          </a:xfrm>
          <a:prstGeom prst="rect">
            <a:avLst/>
          </a:prstGeom>
          <a:noFill/>
          <a:ln>
            <a:noFill/>
          </a:ln>
        </p:spPr>
      </p:pic>
      <p:pic>
        <p:nvPicPr>
          <p:cNvPr id="114" name="Google Shape;114;p14"/>
          <p:cNvPicPr preferRelativeResize="0"/>
          <p:nvPr/>
        </p:nvPicPr>
        <p:blipFill>
          <a:blip r:embed="rId12">
            <a:alphaModFix/>
          </a:blip>
          <a:stretch>
            <a:fillRect/>
          </a:stretch>
        </p:blipFill>
        <p:spPr>
          <a:xfrm>
            <a:off x="5866200" y="3181066"/>
            <a:ext cx="709650" cy="425797"/>
          </a:xfrm>
          <a:prstGeom prst="rect">
            <a:avLst/>
          </a:prstGeom>
          <a:noFill/>
          <a:ln>
            <a:noFill/>
          </a:ln>
        </p:spPr>
      </p:pic>
      <p:sp>
        <p:nvSpPr>
          <p:cNvPr id="115" name="Google Shape;115;p14"/>
          <p:cNvSpPr txBox="1"/>
          <p:nvPr/>
        </p:nvSpPr>
        <p:spPr>
          <a:xfrm>
            <a:off x="4922325" y="2896075"/>
            <a:ext cx="1666800" cy="1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200">
                <a:solidFill>
                  <a:schemeClr val="dk1"/>
                </a:solidFill>
                <a:latin typeface="Raleway ExtraBold"/>
                <a:ea typeface="Raleway ExtraBold"/>
                <a:cs typeface="Raleway ExtraBold"/>
                <a:sym typeface="Raleway ExtraBold"/>
              </a:rPr>
              <a:t>Materiali Necessari:</a:t>
            </a:r>
            <a:endParaRPr sz="1200">
              <a:solidFill>
                <a:schemeClr val="dk1"/>
              </a:solidFill>
              <a:latin typeface="Raleway ExtraBold"/>
              <a:ea typeface="Raleway ExtraBold"/>
              <a:cs typeface="Raleway ExtraBold"/>
              <a:sym typeface="Raleway ExtraBold"/>
            </a:endParaRPr>
          </a:p>
          <a:p>
            <a:pPr indent="0" lvl="0" marL="0" rtl="0" algn="ctr">
              <a:spcBef>
                <a:spcPts val="0"/>
              </a:spcBef>
              <a:spcAft>
                <a:spcPts val="0"/>
              </a:spcAft>
              <a:buNone/>
            </a:pPr>
            <a:r>
              <a:t/>
            </a:r>
            <a:endParaRPr sz="1200">
              <a:solidFill>
                <a:schemeClr val="dk1"/>
              </a:solidFill>
              <a:latin typeface="Raleway ExtraBold"/>
              <a:ea typeface="Raleway ExtraBold"/>
              <a:cs typeface="Raleway ExtraBold"/>
              <a:sym typeface="Raleway ExtraBold"/>
            </a:endParaRPr>
          </a:p>
        </p:txBody>
      </p:sp>
      <p:sp>
        <p:nvSpPr>
          <p:cNvPr id="116" name="Google Shape;116;p14"/>
          <p:cNvSpPr/>
          <p:nvPr/>
        </p:nvSpPr>
        <p:spPr>
          <a:xfrm>
            <a:off x="4952400" y="2159063"/>
            <a:ext cx="709800" cy="660600"/>
          </a:xfrm>
          <a:prstGeom prst="flowChartAlternateProcess">
            <a:avLst/>
          </a:prstGeom>
          <a:solidFill>
            <a:srgbClr val="FFFFFF"/>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chemeClr val="dk1"/>
                </a:solidFill>
                <a:highlight>
                  <a:srgbClr val="FFFFFF"/>
                </a:highlight>
                <a:latin typeface="Verdana"/>
                <a:ea typeface="Verdana"/>
                <a:cs typeface="Verdana"/>
                <a:sym typeface="Verdana"/>
              </a:rPr>
              <a:t>◉</a:t>
            </a:r>
            <a:endParaRPr sz="3600">
              <a:solidFill>
                <a:schemeClr val="dk1"/>
              </a:solidFill>
            </a:endParaRPr>
          </a:p>
        </p:txBody>
      </p:sp>
      <p:sp>
        <p:nvSpPr>
          <p:cNvPr id="117" name="Google Shape;117;p14"/>
          <p:cNvSpPr/>
          <p:nvPr/>
        </p:nvSpPr>
        <p:spPr>
          <a:xfrm>
            <a:off x="6000838" y="2159050"/>
            <a:ext cx="709800" cy="660600"/>
          </a:xfrm>
          <a:prstGeom prst="flowChartAlternateProcess">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chemeClr val="dk1"/>
                </a:solidFill>
              </a:rPr>
              <a:t>🡆</a:t>
            </a:r>
            <a:endParaRPr/>
          </a:p>
        </p:txBody>
      </p:sp>
      <p:sp>
        <p:nvSpPr>
          <p:cNvPr id="118" name="Google Shape;118;p14"/>
          <p:cNvSpPr/>
          <p:nvPr/>
        </p:nvSpPr>
        <p:spPr>
          <a:xfrm>
            <a:off x="7049300" y="2159063"/>
            <a:ext cx="709800" cy="660600"/>
          </a:xfrm>
          <a:prstGeom prst="flowChartAlternateProcess">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3600">
                <a:solidFill>
                  <a:schemeClr val="dk1"/>
                </a:solidFill>
              </a:rPr>
              <a:t>🡆</a:t>
            </a:r>
            <a:endParaRPr/>
          </a:p>
        </p:txBody>
      </p:sp>
      <p:pic>
        <p:nvPicPr>
          <p:cNvPr descr="Risultati immagini per photoresistor" id="119" name="Google Shape;119;p14"/>
          <p:cNvPicPr preferRelativeResize="0"/>
          <p:nvPr/>
        </p:nvPicPr>
        <p:blipFill>
          <a:blip r:embed="rId13">
            <a:alphaModFix/>
          </a:blip>
          <a:stretch>
            <a:fillRect/>
          </a:stretch>
        </p:blipFill>
        <p:spPr>
          <a:xfrm rot="4190293">
            <a:off x="8229770" y="2950611"/>
            <a:ext cx="372359" cy="517329"/>
          </a:xfrm>
          <a:prstGeom prst="rect">
            <a:avLst/>
          </a:prstGeom>
          <a:noFill/>
          <a:ln>
            <a:noFill/>
          </a:ln>
        </p:spPr>
      </p:pic>
      <p:pic>
        <p:nvPicPr>
          <p:cNvPr id="120" name="Google Shape;120;p14"/>
          <p:cNvPicPr preferRelativeResize="0"/>
          <p:nvPr/>
        </p:nvPicPr>
        <p:blipFill>
          <a:blip r:embed="rId14">
            <a:alphaModFix/>
          </a:blip>
          <a:stretch>
            <a:fillRect/>
          </a:stretch>
        </p:blipFill>
        <p:spPr>
          <a:xfrm rot="-10561184">
            <a:off x="8162252" y="3299874"/>
            <a:ext cx="507398"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117"/>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118"/>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100"/>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1000"/>
                                          </p:stCondLst>
                                        </p:cTn>
                                        <p:tgtEl>
                                          <p:spTgt spid="97"/>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00"/>
                                        <p:tgtEl>
                                          <p:spTgt spid="116"/>
                                        </p:tgtEl>
                                        <p:attrNameLst>
                                          <p:attrName>ppt_x</p:attrName>
                                        </p:attrNameLst>
                                      </p:cBhvr>
                                      <p:tavLst>
                                        <p:tav fmla="" tm="0">
                                          <p:val>
                                            <p:strVal val="#ppt_x"/>
                                          </p:val>
                                        </p:tav>
                                        <p:tav fmla="" tm="100000">
                                          <p:val>
                                            <p:strVal val="#ppt_x+1"/>
                                          </p:val>
                                        </p:tav>
                                      </p:tavLst>
                                    </p:anim>
                                    <p:set>
                                      <p:cBhvr>
                                        <p:cTn dur="1" fill="hold">
                                          <p:stCondLst>
                                            <p:cond delay="200"/>
                                          </p:stCondLst>
                                        </p:cTn>
                                        <p:tgtEl>
                                          <p:spTgt spid="116"/>
                                        </p:tgtEl>
                                        <p:attrNameLst>
                                          <p:attrName>style.visibility</p:attrName>
                                        </p:attrNameLst>
                                      </p:cBhvr>
                                      <p:to>
                                        <p:strVal val="hidden"/>
                                      </p:to>
                                    </p:set>
                                  </p:childTnLst>
                                </p:cTn>
                              </p:par>
                            </p:childTnLst>
                          </p:cTn>
                        </p:par>
                        <p:par>
                          <p:cTn fill="hold">
                            <p:stCondLst>
                              <p:cond delay="200"/>
                            </p:stCondLst>
                            <p:childTnLst>
                              <p:par>
                                <p:cTn fill="hold" nodeType="afterEffect" presetClass="exit" presetID="1" presetSubtype="0">
                                  <p:stCondLst>
                                    <p:cond delay="0"/>
                                  </p:stCondLst>
                                  <p:childTnLst>
                                    <p:set>
                                      <p:cBhvr>
                                        <p:cTn dur="1" fill="hold">
                                          <p:stCondLst>
                                            <p:cond delay="0"/>
                                          </p:stCondLst>
                                        </p:cTn>
                                        <p:tgtEl>
                                          <p:spTgt spid="102"/>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200"/>
                                        <p:tgtEl>
                                          <p:spTgt spid="117"/>
                                        </p:tgtEl>
                                        <p:attrNameLst>
                                          <p:attrName>ppt_w</p:attrName>
                                        </p:attrNameLst>
                                      </p:cBhvr>
                                      <p:tavLst>
                                        <p:tav fmla="" tm="0">
                                          <p:val>
                                            <p:strVal val="0"/>
                                          </p:val>
                                        </p:tav>
                                        <p:tav fmla="" tm="100000">
                                          <p:val>
                                            <p:strVal val="#ppt_w"/>
                                          </p:val>
                                        </p:tav>
                                      </p:tavLst>
                                    </p:anim>
                                    <p:anim calcmode="lin" valueType="num">
                                      <p:cBhvr additive="base">
                                        <p:cTn dur="200"/>
                                        <p:tgtEl>
                                          <p:spTgt spid="11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00"/>
                                        <p:tgtEl>
                                          <p:spTgt spid="117"/>
                                        </p:tgtEl>
                                        <p:attrNameLst>
                                          <p:attrName>ppt_x</p:attrName>
                                        </p:attrNameLst>
                                      </p:cBhvr>
                                      <p:tavLst>
                                        <p:tav fmla="" tm="0">
                                          <p:val>
                                            <p:strVal val="#ppt_x"/>
                                          </p:val>
                                        </p:tav>
                                        <p:tav fmla="" tm="100000">
                                          <p:val>
                                            <p:strVal val="#ppt_x+1"/>
                                          </p:val>
                                        </p:tav>
                                      </p:tavLst>
                                    </p:anim>
                                    <p:set>
                                      <p:cBhvr>
                                        <p:cTn dur="1" fill="hold">
                                          <p:stCondLst>
                                            <p:cond delay="200"/>
                                          </p:stCondLst>
                                        </p:cTn>
                                        <p:tgtEl>
                                          <p:spTgt spid="117"/>
                                        </p:tgtEl>
                                        <p:attrNameLst>
                                          <p:attrName>style.visibility</p:attrName>
                                        </p:attrNameLst>
                                      </p:cBhvr>
                                      <p:to>
                                        <p:strVal val="hidden"/>
                                      </p:to>
                                    </p:set>
                                  </p:childTnLst>
                                </p:cTn>
                              </p:par>
                            </p:childTnLst>
                          </p:cTn>
                        </p:par>
                        <p:par>
                          <p:cTn fill="hold">
                            <p:stCondLst>
                              <p:cond delay="200"/>
                            </p:stCondLst>
                            <p:childTnLst>
                              <p:par>
                                <p:cTn fill="hold" nodeType="after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200"/>
                                        <p:tgtEl>
                                          <p:spTgt spid="118"/>
                                        </p:tgtEl>
                                        <p:attrNameLst>
                                          <p:attrName>ppt_w</p:attrName>
                                        </p:attrNameLst>
                                      </p:cBhvr>
                                      <p:tavLst>
                                        <p:tav fmla="" tm="0">
                                          <p:val>
                                            <p:strVal val="0"/>
                                          </p:val>
                                        </p:tav>
                                        <p:tav fmla="" tm="100000">
                                          <p:val>
                                            <p:strVal val="#ppt_w"/>
                                          </p:val>
                                        </p:tav>
                                      </p:tavLst>
                                    </p:anim>
                                    <p:anim calcmode="lin" valueType="num">
                                      <p:cBhvr additive="base">
                                        <p:cTn dur="200"/>
                                        <p:tgtEl>
                                          <p:spTgt spid="118"/>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2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00"/>
                                        <p:tgtEl>
                                          <p:spTgt spid="118"/>
                                        </p:tgtEl>
                                        <p:attrNameLst>
                                          <p:attrName>ppt_x</p:attrName>
                                        </p:attrNameLst>
                                      </p:cBhvr>
                                      <p:tavLst>
                                        <p:tav fmla="" tm="0">
                                          <p:val>
                                            <p:strVal val="#ppt_x"/>
                                          </p:val>
                                        </p:tav>
                                        <p:tav fmla="" tm="100000">
                                          <p:val>
                                            <p:strVal val="#ppt_x+1"/>
                                          </p:val>
                                        </p:tav>
                                      </p:tavLst>
                                    </p:anim>
                                    <p:set>
                                      <p:cBhvr>
                                        <p:cTn dur="1" fill="hold">
                                          <p:stCondLst>
                                            <p:cond delay="200"/>
                                          </p:stCondLst>
                                        </p:cTn>
                                        <p:tgtEl>
                                          <p:spTgt spid="118"/>
                                        </p:tgtEl>
                                        <p:attrNameLst>
                                          <p:attrName>style.visibility</p:attrName>
                                        </p:attrNameLst>
                                      </p:cBhvr>
                                      <p:to>
                                        <p:strVal val="hidden"/>
                                      </p:to>
                                    </p:set>
                                  </p:childTnLst>
                                </p:cTn>
                              </p:par>
                            </p:childTnLst>
                          </p:cTn>
                        </p:par>
                        <p:par>
                          <p:cTn fill="hold">
                            <p:stCondLst>
                              <p:cond delay="200"/>
                            </p:stCondLst>
                            <p:childTnLst>
                              <p:par>
                                <p:cTn fill="hold" nodeType="after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200"/>
                                        <p:tgtEl>
                                          <p:spTgt spid="100"/>
                                        </p:tgtEl>
                                        <p:attrNameLst>
                                          <p:attrName>ppt_w</p:attrName>
                                        </p:attrNameLst>
                                      </p:cBhvr>
                                      <p:tavLst>
                                        <p:tav fmla="" tm="0">
                                          <p:val>
                                            <p:strVal val="0"/>
                                          </p:val>
                                        </p:tav>
                                        <p:tav fmla="" tm="100000">
                                          <p:val>
                                            <p:strVal val="#ppt_w"/>
                                          </p:val>
                                        </p:tav>
                                      </p:tavLst>
                                    </p:anim>
                                    <p:anim calcmode="lin" valueType="num">
                                      <p:cBhvr additive="base">
                                        <p:cTn dur="200"/>
                                        <p:tgtEl>
                                          <p:spTgt spid="100"/>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
                                        <p:tgtEl>
                                          <p:spTgt spid="100"/>
                                        </p:tgtEl>
                                        <p:attrNameLst>
                                          <p:attrName>ppt_y</p:attrName>
                                        </p:attrNameLst>
                                      </p:cBhvr>
                                      <p:tavLst>
                                        <p:tav fmla="" tm="0">
                                          <p:val>
                                            <p:strVal val="#ppt_y"/>
                                          </p:val>
                                        </p:tav>
                                        <p:tav fmla="" tm="100000">
                                          <p:val>
                                            <p:strVal val="#ppt_y+1"/>
                                          </p:val>
                                        </p:tav>
                                      </p:tavLst>
                                    </p:anim>
                                    <p:set>
                                      <p:cBhvr>
                                        <p:cTn dur="1" fill="hold">
                                          <p:stCondLst>
                                            <p:cond delay="200"/>
                                          </p:stCondLst>
                                        </p:cTn>
                                        <p:tgtEl>
                                          <p:spTgt spid="1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5"/>
          <p:cNvSpPr/>
          <p:nvPr/>
        </p:nvSpPr>
        <p:spPr>
          <a:xfrm>
            <a:off x="5295600" y="2247763"/>
            <a:ext cx="650100" cy="1666800"/>
          </a:xfrm>
          <a:prstGeom prst="bentArrow">
            <a:avLst>
              <a:gd fmla="val 27072" name="adj1"/>
              <a:gd fmla="val 27778" name="adj2"/>
              <a:gd fmla="val 39425" name="adj3"/>
              <a:gd fmla="val 41927" name="adj4"/>
            </a:avLst>
          </a:prstGeom>
          <a:solidFill>
            <a:srgbClr val="FF7272">
              <a:alpha val="83460"/>
            </a:srgbClr>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6018075" y="1640950"/>
            <a:ext cx="1693200" cy="1085700"/>
          </a:xfrm>
          <a:prstGeom prst="rect">
            <a:avLst/>
          </a:prstGeom>
          <a:solidFill>
            <a:srgbClr val="2D8E94"/>
          </a:solidFill>
          <a:ln cap="flat" cmpd="sng" w="3810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rPr>
              <a:t>Arduino</a:t>
            </a:r>
            <a:endParaRPr>
              <a:solidFill>
                <a:srgbClr val="FFFFFF"/>
              </a:solidFill>
            </a:endParaRPr>
          </a:p>
        </p:txBody>
      </p:sp>
      <p:sp>
        <p:nvSpPr>
          <p:cNvPr id="127" name="Google Shape;127;p15"/>
          <p:cNvSpPr/>
          <p:nvPr/>
        </p:nvSpPr>
        <p:spPr>
          <a:xfrm>
            <a:off x="6609300" y="3423065"/>
            <a:ext cx="528600" cy="760800"/>
          </a:xfrm>
          <a:prstGeom prst="snip2SameRect">
            <a:avLst>
              <a:gd fmla="val 16667" name="adj1"/>
              <a:gd fmla="val 0" name="adj2"/>
            </a:avLst>
          </a:prstGeom>
          <a:gradFill>
            <a:gsLst>
              <a:gs pos="0">
                <a:srgbClr val="E4FFF8"/>
              </a:gs>
              <a:gs pos="100000">
                <a:srgbClr val="66FBD6"/>
              </a:gs>
            </a:gsLst>
            <a:lin ang="5400012" scaled="0"/>
          </a:gradFill>
          <a:ln cap="flat" cmpd="sng" w="19050">
            <a:solidFill>
              <a:srgbClr val="25DD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rgbClr val="FFFFFF"/>
                </a:solidFill>
              </a:rPr>
              <a:t>LED</a:t>
            </a:r>
            <a:endParaRPr sz="800">
              <a:solidFill>
                <a:srgbClr val="FFFFFF"/>
              </a:solidFill>
            </a:endParaRPr>
          </a:p>
        </p:txBody>
      </p:sp>
      <p:pic>
        <p:nvPicPr>
          <p:cNvPr descr="Immagine correlata" id="128" name="Google Shape;128;p15"/>
          <p:cNvPicPr preferRelativeResize="0"/>
          <p:nvPr/>
        </p:nvPicPr>
        <p:blipFill>
          <a:blip r:embed="rId3">
            <a:alphaModFix/>
          </a:blip>
          <a:stretch>
            <a:fillRect/>
          </a:stretch>
        </p:blipFill>
        <p:spPr>
          <a:xfrm rot="5705412">
            <a:off x="3199654" y="3753636"/>
            <a:ext cx="1266644" cy="1055929"/>
          </a:xfrm>
          <a:prstGeom prst="rect">
            <a:avLst/>
          </a:prstGeom>
          <a:noFill/>
          <a:ln>
            <a:noFill/>
          </a:ln>
        </p:spPr>
      </p:pic>
      <p:sp>
        <p:nvSpPr>
          <p:cNvPr id="129" name="Google Shape;129;p15"/>
          <p:cNvSpPr/>
          <p:nvPr/>
        </p:nvSpPr>
        <p:spPr>
          <a:xfrm>
            <a:off x="8050425" y="2168800"/>
            <a:ext cx="579000" cy="585900"/>
          </a:xfrm>
          <a:prstGeom prst="roundRect">
            <a:avLst>
              <a:gd fmla="val 16667" name="adj"/>
            </a:avLst>
          </a:prstGeom>
          <a:solidFill>
            <a:schemeClr val="lt2"/>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t>bottone</a:t>
            </a:r>
            <a:endParaRPr b="1" sz="700"/>
          </a:p>
        </p:txBody>
      </p:sp>
      <p:sp>
        <p:nvSpPr>
          <p:cNvPr id="130" name="Google Shape;130;p15"/>
          <p:cNvSpPr/>
          <p:nvPr/>
        </p:nvSpPr>
        <p:spPr>
          <a:xfrm>
            <a:off x="8075625" y="2858788"/>
            <a:ext cx="528600" cy="518100"/>
          </a:xfrm>
          <a:prstGeom prst="ellipse">
            <a:avLst/>
          </a:prstGeom>
          <a:solidFill>
            <a:srgbClr val="3C78D8"/>
          </a:solid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900">
                <a:solidFill>
                  <a:srgbClr val="FFFFFF"/>
                </a:solidFill>
              </a:rPr>
              <a:t>pot</a:t>
            </a:r>
            <a:endParaRPr sz="900">
              <a:solidFill>
                <a:srgbClr val="FFFFFF"/>
              </a:solidFill>
            </a:endParaRPr>
          </a:p>
        </p:txBody>
      </p:sp>
      <p:sp>
        <p:nvSpPr>
          <p:cNvPr id="131" name="Google Shape;131;p15"/>
          <p:cNvSpPr/>
          <p:nvPr/>
        </p:nvSpPr>
        <p:spPr>
          <a:xfrm rot="-5400000">
            <a:off x="7478300" y="2597663"/>
            <a:ext cx="364200" cy="729900"/>
          </a:xfrm>
          <a:prstGeom prst="bentArrow">
            <a:avLst>
              <a:gd fmla="val 15684" name="adj1"/>
              <a:gd fmla="val 19614" name="adj2"/>
              <a:gd fmla="val 19583" name="adj3"/>
              <a:gd fmla="val 43750" name="adj4"/>
            </a:avLst>
          </a:prstGeom>
          <a:solidFill>
            <a:srgbClr val="4A86E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5400000">
            <a:off x="7731125" y="2355695"/>
            <a:ext cx="274500" cy="221400"/>
          </a:xfrm>
          <a:prstGeom prst="upArrow">
            <a:avLst>
              <a:gd fmla="val 50000" name="adj1"/>
              <a:gd fmla="val 50000" name="adj2"/>
            </a:avLst>
          </a:prstGeom>
          <a:solidFill>
            <a:srgbClr val="999999"/>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rot="-8100000">
            <a:off x="7372025" y="3786825"/>
            <a:ext cx="1428750" cy="650100"/>
          </a:xfrm>
          <a:prstGeom prst="flowChartMagneticDrum">
            <a:avLst/>
          </a:prstGeom>
          <a:solidFill>
            <a:srgbClr val="43434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6645825" y="2801163"/>
            <a:ext cx="437700" cy="579300"/>
          </a:xfrm>
          <a:prstGeom prst="upArrow">
            <a:avLst>
              <a:gd fmla="val 50000" name="adj1"/>
              <a:gd fmla="val 50000" name="adj2"/>
            </a:avLst>
          </a:prstGeom>
          <a:solidFill>
            <a:schemeClr val="accent4"/>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6645825" y="1428488"/>
            <a:ext cx="437700" cy="151800"/>
          </a:xfrm>
          <a:prstGeom prst="upArrow">
            <a:avLst>
              <a:gd fmla="val 50000" name="adj1"/>
              <a:gd fmla="val 50000" name="adj2"/>
            </a:avLst>
          </a:prstGeom>
          <a:solidFill>
            <a:srgbClr val="93C47D"/>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nvSpPr>
        <p:spPr>
          <a:xfrm rot="2700000">
            <a:off x="7850633" y="4180002"/>
            <a:ext cx="1050054" cy="4361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latin typeface="Lato"/>
                <a:ea typeface="Lato"/>
                <a:cs typeface="Lato"/>
                <a:sym typeface="Lato"/>
              </a:rPr>
              <a:t>Servo </a:t>
            </a:r>
            <a:endParaRPr>
              <a:solidFill>
                <a:srgbClr val="FFFFFF"/>
              </a:solidFill>
              <a:latin typeface="Lato"/>
              <a:ea typeface="Lato"/>
              <a:cs typeface="Lato"/>
              <a:sym typeface="Lato"/>
            </a:endParaRPr>
          </a:p>
        </p:txBody>
      </p:sp>
      <p:sp>
        <p:nvSpPr>
          <p:cNvPr id="137" name="Google Shape;137;p15"/>
          <p:cNvSpPr/>
          <p:nvPr/>
        </p:nvSpPr>
        <p:spPr>
          <a:xfrm rot="-8229377">
            <a:off x="7453238" y="3609887"/>
            <a:ext cx="385775" cy="151800"/>
          </a:xfrm>
          <a:prstGeom prst="flowChartMagneticDrum">
            <a:avLst/>
          </a:prstGeom>
          <a:solidFill>
            <a:srgbClr val="666666"/>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solidFill>
                  <a:srgbClr val="32989D"/>
                </a:solidFill>
              </a:rPr>
              <a:t>‹#›</a:t>
            </a:fld>
            <a:endParaRPr>
              <a:solidFill>
                <a:srgbClr val="32989D"/>
              </a:solidFill>
            </a:endParaRPr>
          </a:p>
        </p:txBody>
      </p:sp>
      <p:sp>
        <p:nvSpPr>
          <p:cNvPr id="139" name="Google Shape;139;p15"/>
          <p:cNvSpPr txBox="1"/>
          <p:nvPr>
            <p:ph type="title"/>
          </p:nvPr>
        </p:nvSpPr>
        <p:spPr>
          <a:xfrm>
            <a:off x="564050" y="1786800"/>
            <a:ext cx="3466800" cy="156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3600">
                <a:solidFill>
                  <a:srgbClr val="434343"/>
                </a:solidFill>
              </a:rPr>
              <a:t>Schema logico</a:t>
            </a:r>
            <a:endParaRPr sz="3600">
              <a:solidFill>
                <a:srgbClr val="434343"/>
              </a:solidFill>
            </a:endParaRPr>
          </a:p>
          <a:p>
            <a:pPr indent="0" lvl="0" marL="0" rtl="0" algn="l">
              <a:spcBef>
                <a:spcPts val="0"/>
              </a:spcBef>
              <a:spcAft>
                <a:spcPts val="0"/>
              </a:spcAft>
              <a:buNone/>
            </a:pPr>
            <a:r>
              <a:rPr lang="it" sz="3600">
                <a:solidFill>
                  <a:srgbClr val="434343"/>
                </a:solidFill>
              </a:rPr>
              <a:t>a blocchi</a:t>
            </a:r>
            <a:endParaRPr sz="3600">
              <a:solidFill>
                <a:srgbClr val="434343"/>
              </a:solidFill>
            </a:endParaRPr>
          </a:p>
        </p:txBody>
      </p:sp>
      <p:sp>
        <p:nvSpPr>
          <p:cNvPr id="140" name="Google Shape;140;p15"/>
          <p:cNvSpPr/>
          <p:nvPr/>
        </p:nvSpPr>
        <p:spPr>
          <a:xfrm rot="-5400000">
            <a:off x="8155462" y="1709513"/>
            <a:ext cx="368925" cy="308225"/>
          </a:xfrm>
          <a:prstGeom prst="flowChartDisplay">
            <a:avLst/>
          </a:prstGeom>
          <a:solidFill>
            <a:srgbClr val="3D85C6"/>
          </a:solidFill>
          <a:ln cap="flat" cmpd="sng" w="1905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txBox="1"/>
          <p:nvPr/>
        </p:nvSpPr>
        <p:spPr>
          <a:xfrm>
            <a:off x="8121075" y="1679175"/>
            <a:ext cx="4377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700">
                <a:latin typeface="Lato"/>
                <a:ea typeface="Lato"/>
                <a:cs typeface="Lato"/>
                <a:sym typeface="Lato"/>
              </a:rPr>
              <a:t> </a:t>
            </a:r>
            <a:r>
              <a:rPr lang="it" sz="700">
                <a:solidFill>
                  <a:srgbClr val="FFFFFF"/>
                </a:solidFill>
                <a:latin typeface="Lato"/>
                <a:ea typeface="Lato"/>
                <a:cs typeface="Lato"/>
                <a:sym typeface="Lato"/>
              </a:rPr>
              <a:t>DH11</a:t>
            </a:r>
            <a:endParaRPr sz="700">
              <a:solidFill>
                <a:srgbClr val="FFFFFF"/>
              </a:solidFill>
              <a:latin typeface="Lato"/>
              <a:ea typeface="Lato"/>
              <a:cs typeface="Lato"/>
              <a:sym typeface="Lato"/>
            </a:endParaRPr>
          </a:p>
        </p:txBody>
      </p:sp>
      <p:sp>
        <p:nvSpPr>
          <p:cNvPr id="142" name="Google Shape;142;p15"/>
          <p:cNvSpPr/>
          <p:nvPr/>
        </p:nvSpPr>
        <p:spPr>
          <a:xfrm>
            <a:off x="5066613" y="3875400"/>
            <a:ext cx="650100" cy="812400"/>
          </a:xfrm>
          <a:prstGeom prst="roundRect">
            <a:avLst>
              <a:gd fmla="val 16667" name="adj"/>
            </a:avLst>
          </a:prstGeom>
          <a:solidFill>
            <a:srgbClr val="70B354"/>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5400000">
            <a:off x="5118685" y="4015338"/>
            <a:ext cx="541500" cy="532500"/>
          </a:xfrm>
          <a:prstGeom prst="frame">
            <a:avLst>
              <a:gd fmla="val 48362" name="adj1"/>
            </a:avLst>
          </a:prstGeom>
          <a:solidFill>
            <a:srgbClr val="F3F3F3"/>
          </a:solidFill>
          <a:ln cap="flat" cmpd="sng" w="19050">
            <a:solidFill>
              <a:srgbClr val="7A7A7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txBox="1"/>
          <p:nvPr/>
        </p:nvSpPr>
        <p:spPr>
          <a:xfrm>
            <a:off x="5198613" y="4271613"/>
            <a:ext cx="386100" cy="1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rgbClr val="E74929"/>
                </a:solidFill>
                <a:latin typeface="Raleway"/>
                <a:ea typeface="Raleway"/>
                <a:cs typeface="Raleway"/>
                <a:sym typeface="Raleway"/>
              </a:rPr>
              <a:t>PIR</a:t>
            </a:r>
            <a:endParaRPr b="1" sz="1000">
              <a:solidFill>
                <a:srgbClr val="E74929"/>
              </a:solidFill>
              <a:latin typeface="Raleway"/>
              <a:ea typeface="Raleway"/>
              <a:cs typeface="Raleway"/>
              <a:sym typeface="Raleway"/>
            </a:endParaRPr>
          </a:p>
        </p:txBody>
      </p:sp>
      <p:sp>
        <p:nvSpPr>
          <p:cNvPr id="145" name="Google Shape;145;p15"/>
          <p:cNvSpPr/>
          <p:nvPr/>
        </p:nvSpPr>
        <p:spPr>
          <a:xfrm rot="-5400000">
            <a:off x="7731125" y="1736320"/>
            <a:ext cx="274500" cy="221400"/>
          </a:xfrm>
          <a:prstGeom prst="upArrow">
            <a:avLst>
              <a:gd fmla="val 50000" name="adj1"/>
              <a:gd fmla="val 50000" name="adj2"/>
            </a:avLst>
          </a:prstGeom>
          <a:solidFill>
            <a:srgbClr val="3D85C6"/>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flipH="1" rot="10800000">
            <a:off x="6149400" y="2823375"/>
            <a:ext cx="1448400" cy="1945800"/>
          </a:xfrm>
          <a:prstGeom prst="bentArrow">
            <a:avLst>
              <a:gd fmla="val 12008" name="adj1"/>
              <a:gd fmla="val 13028" name="adj2"/>
              <a:gd fmla="val 19583" name="adj3"/>
              <a:gd fmla="val 20625" name="adj4"/>
            </a:avLst>
          </a:prstGeom>
          <a:solidFill>
            <a:srgbClr val="666666"/>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079675" y="1604588"/>
            <a:ext cx="528600" cy="518100"/>
          </a:xfrm>
          <a:prstGeom prst="ellipse">
            <a:avLst/>
          </a:prstGeom>
          <a:solidFill>
            <a:srgbClr val="3C78D8"/>
          </a:solid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000">
                <a:solidFill>
                  <a:srgbClr val="FFFFFF"/>
                </a:solidFill>
              </a:rPr>
              <a:t>pot    </a:t>
            </a:r>
            <a:endParaRPr sz="1000">
              <a:solidFill>
                <a:srgbClr val="FFFFFF"/>
              </a:solidFill>
            </a:endParaRPr>
          </a:p>
        </p:txBody>
      </p:sp>
      <p:sp>
        <p:nvSpPr>
          <p:cNvPr id="148" name="Google Shape;148;p15"/>
          <p:cNvSpPr/>
          <p:nvPr/>
        </p:nvSpPr>
        <p:spPr>
          <a:xfrm flipH="1" rot="5400000">
            <a:off x="5547500" y="1517725"/>
            <a:ext cx="476700" cy="308100"/>
          </a:xfrm>
          <a:prstGeom prst="bentArrow">
            <a:avLst>
              <a:gd fmla="val 14459" name="adj1"/>
              <a:gd fmla="val 19614" name="adj2"/>
              <a:gd fmla="val 23953" name="adj3"/>
              <a:gd fmla="val 43750" name="adj4"/>
            </a:avLst>
          </a:prstGeom>
          <a:solidFill>
            <a:srgbClr val="4A86E8"/>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279825" y="211850"/>
            <a:ext cx="437700" cy="364200"/>
          </a:xfrm>
          <a:prstGeom prst="roundRect">
            <a:avLst>
              <a:gd fmla="val 16667" name="adj"/>
            </a:avLst>
          </a:prstGeom>
          <a:solidFill>
            <a:srgbClr val="FFD96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rgbClr val="FFFFFF"/>
                </a:solidFill>
              </a:rPr>
              <a:t>Fs</a:t>
            </a:r>
            <a:endParaRPr>
              <a:solidFill>
                <a:srgbClr val="FFFFFF"/>
              </a:solidFill>
            </a:endParaRPr>
          </a:p>
        </p:txBody>
      </p:sp>
      <p:sp>
        <p:nvSpPr>
          <p:cNvPr id="150" name="Google Shape;150;p15"/>
          <p:cNvSpPr/>
          <p:nvPr/>
        </p:nvSpPr>
        <p:spPr>
          <a:xfrm rot="5400000">
            <a:off x="7012675" y="991500"/>
            <a:ext cx="972000" cy="234000"/>
          </a:xfrm>
          <a:prstGeom prst="rightArrow">
            <a:avLst>
              <a:gd fmla="val 50000" name="adj1"/>
              <a:gd fmla="val 50000" name="adj2"/>
            </a:avLst>
          </a:prstGeom>
          <a:solidFill>
            <a:srgbClr val="F1C23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125125" y="748000"/>
            <a:ext cx="3479100" cy="650100"/>
          </a:xfrm>
          <a:prstGeom prst="rect">
            <a:avLst/>
          </a:prstGeom>
          <a:solidFill>
            <a:srgbClr val="70B354"/>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rgbClr val="FFFFFF"/>
                </a:solidFill>
              </a:rPr>
              <a:t>LCD</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3F6"/>
        </a:solidFill>
      </p:bgPr>
    </p:bg>
    <p:spTree>
      <p:nvGrpSpPr>
        <p:cNvPr id="155" name="Shape 155"/>
        <p:cNvGrpSpPr/>
        <p:nvPr/>
      </p:nvGrpSpPr>
      <p:grpSpPr>
        <a:xfrm>
          <a:off x="0" y="0"/>
          <a:ext cx="0" cy="0"/>
          <a:chOff x="0" y="0"/>
          <a:chExt cx="0" cy="0"/>
        </a:xfrm>
      </p:grpSpPr>
      <p:pic>
        <p:nvPicPr>
          <p:cNvPr id="156" name="Google Shape;156;p16"/>
          <p:cNvPicPr preferRelativeResize="0"/>
          <p:nvPr/>
        </p:nvPicPr>
        <p:blipFill>
          <a:blip r:embed="rId3">
            <a:alphaModFix/>
          </a:blip>
          <a:stretch>
            <a:fillRect/>
          </a:stretch>
        </p:blipFill>
        <p:spPr>
          <a:xfrm>
            <a:off x="785950" y="207125"/>
            <a:ext cx="7750349" cy="4729250"/>
          </a:xfrm>
          <a:prstGeom prst="rect">
            <a:avLst/>
          </a:prstGeom>
          <a:noFill/>
          <a:ln>
            <a:noFill/>
          </a:ln>
        </p:spPr>
      </p:pic>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solidFill>
                  <a:schemeClr val="dk1"/>
                </a:solidFill>
              </a:rPr>
              <a:t>‹#›</a:t>
            </a:fld>
            <a:endParaRPr>
              <a:solidFill>
                <a:schemeClr val="dk1"/>
              </a:solidFill>
            </a:endParaRPr>
          </a:p>
        </p:txBody>
      </p:sp>
      <p:sp>
        <p:nvSpPr>
          <p:cNvPr id="158" name="Google Shape;158;p16"/>
          <p:cNvSpPr txBox="1"/>
          <p:nvPr/>
        </p:nvSpPr>
        <p:spPr>
          <a:xfrm>
            <a:off x="468175" y="368425"/>
            <a:ext cx="4185600" cy="759600"/>
          </a:xfrm>
          <a:prstGeom prst="rect">
            <a:avLst/>
          </a:prstGeom>
          <a:solidFill>
            <a:srgbClr val="32989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3600">
                <a:solidFill>
                  <a:srgbClr val="FFFFFF"/>
                </a:solidFill>
                <a:latin typeface="Raleway"/>
                <a:ea typeface="Raleway"/>
                <a:cs typeface="Raleway"/>
                <a:sym typeface="Raleway"/>
              </a:rPr>
              <a:t>Schema Elettrico</a:t>
            </a:r>
            <a:endParaRPr b="1" sz="36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idx="2" type="body"/>
          </p:nvPr>
        </p:nvSpPr>
        <p:spPr>
          <a:xfrm>
            <a:off x="4962625" y="868950"/>
            <a:ext cx="3898800" cy="340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it" sz="1800">
                <a:solidFill>
                  <a:schemeClr val="dk1"/>
                </a:solidFill>
              </a:rPr>
              <a:t>Per realizzare il circuito vi basterà collegare i vari dispositivi alla scheda Arduino con l’aiuto delle due breadboard. </a:t>
            </a:r>
            <a:endParaRPr b="1" sz="1800">
              <a:solidFill>
                <a:schemeClr val="dk1"/>
              </a:solidFill>
            </a:endParaRPr>
          </a:p>
          <a:p>
            <a:pPr indent="0" lvl="0" marL="0" rtl="0" algn="l">
              <a:lnSpc>
                <a:spcPct val="100000"/>
              </a:lnSpc>
              <a:spcBef>
                <a:spcPts val="1600"/>
              </a:spcBef>
              <a:spcAft>
                <a:spcPts val="0"/>
              </a:spcAft>
              <a:buNone/>
            </a:pPr>
            <a:r>
              <a:rPr b="1" lang="it" sz="1800">
                <a:solidFill>
                  <a:schemeClr val="dk1"/>
                </a:solidFill>
              </a:rPr>
              <a:t>Collegati i dispositivi, scaricate il file sorgente e la libreria allegati nella prossima slide e caricate il tutto sulla scheda.</a:t>
            </a:r>
            <a:endParaRPr b="1" sz="1800">
              <a:solidFill>
                <a:schemeClr val="dk1"/>
              </a:solidFill>
            </a:endParaRPr>
          </a:p>
          <a:p>
            <a:pPr indent="0" lvl="0" marL="0" rtl="0" algn="l">
              <a:lnSpc>
                <a:spcPct val="100000"/>
              </a:lnSpc>
              <a:spcBef>
                <a:spcPts val="1600"/>
              </a:spcBef>
              <a:spcAft>
                <a:spcPts val="0"/>
              </a:spcAft>
              <a:buNone/>
            </a:pPr>
            <a:r>
              <a:rPr b="1" lang="it" sz="1800">
                <a:solidFill>
                  <a:schemeClr val="dk1"/>
                </a:solidFill>
              </a:rPr>
              <a:t>Se volete realizzare una versione portatile del circuito sarà necessario collegare una batteria da 5V.</a:t>
            </a:r>
            <a:endParaRPr b="1" sz="1800">
              <a:solidFill>
                <a:schemeClr val="dk1"/>
              </a:solidFill>
            </a:endParaRPr>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sp>
        <p:nvSpPr>
          <p:cNvPr id="164" name="Google Shape;16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65" name="Google Shape;165;p17"/>
          <p:cNvSpPr txBox="1"/>
          <p:nvPr>
            <p:ph type="title"/>
          </p:nvPr>
        </p:nvSpPr>
        <p:spPr>
          <a:xfrm>
            <a:off x="564050" y="1774850"/>
            <a:ext cx="3652800" cy="12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solidFill>
                  <a:srgbClr val="404040"/>
                </a:solidFill>
              </a:rPr>
              <a:t>Procedura di</a:t>
            </a:r>
            <a:endParaRPr sz="3600">
              <a:solidFill>
                <a:srgbClr val="404040"/>
              </a:solidFill>
            </a:endParaRPr>
          </a:p>
          <a:p>
            <a:pPr indent="0" lvl="0" marL="0" rtl="0" algn="l">
              <a:spcBef>
                <a:spcPts val="0"/>
              </a:spcBef>
              <a:spcAft>
                <a:spcPts val="0"/>
              </a:spcAft>
              <a:buNone/>
            </a:pPr>
            <a:r>
              <a:rPr lang="it" sz="3600">
                <a:solidFill>
                  <a:srgbClr val="404040"/>
                </a:solidFill>
              </a:rPr>
              <a:t>Realizzazione</a:t>
            </a:r>
            <a:endParaRPr sz="3600">
              <a:solidFill>
                <a:srgbClr val="404040"/>
              </a:solidFill>
            </a:endParaRPr>
          </a:p>
        </p:txBody>
      </p:sp>
      <p:pic>
        <p:nvPicPr>
          <p:cNvPr descr="Risultati immagini per photoresistor" id="166" name="Google Shape;166;p17"/>
          <p:cNvPicPr preferRelativeResize="0"/>
          <p:nvPr/>
        </p:nvPicPr>
        <p:blipFill>
          <a:blip r:embed="rId3">
            <a:alphaModFix/>
          </a:blip>
          <a:stretch>
            <a:fillRect/>
          </a:stretch>
        </p:blipFill>
        <p:spPr>
          <a:xfrm>
            <a:off x="3137450" y="3880525"/>
            <a:ext cx="1215750" cy="101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569500" y="1504050"/>
            <a:ext cx="35157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3600">
                <a:solidFill>
                  <a:srgbClr val="434343"/>
                </a:solidFill>
              </a:rPr>
              <a:t>Codice Sorgente</a:t>
            </a:r>
            <a:endParaRPr sz="3600">
              <a:solidFill>
                <a:srgbClr val="434343"/>
              </a:solidFill>
            </a:endParaRPr>
          </a:p>
          <a:p>
            <a:pPr indent="0" lvl="0" marL="0" rtl="0" algn="l">
              <a:spcBef>
                <a:spcPts val="0"/>
              </a:spcBef>
              <a:spcAft>
                <a:spcPts val="0"/>
              </a:spcAft>
              <a:buNone/>
            </a:pPr>
            <a:r>
              <a:rPr lang="it" sz="3600">
                <a:solidFill>
                  <a:srgbClr val="32989D"/>
                </a:solidFill>
              </a:rPr>
              <a:t>Arduino</a:t>
            </a:r>
            <a:endParaRPr sz="3600">
              <a:solidFill>
                <a:srgbClr val="32989D"/>
              </a:solidFill>
            </a:endParaRPr>
          </a:p>
        </p:txBody>
      </p:sp>
      <p:sp>
        <p:nvSpPr>
          <p:cNvPr id="172" name="Google Shape;17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173" name="Google Shape;173;p18">
            <a:hlinkClick r:id="rId3"/>
          </p:cNvPr>
          <p:cNvPicPr preferRelativeResize="0"/>
          <p:nvPr/>
        </p:nvPicPr>
        <p:blipFill>
          <a:blip r:embed="rId4">
            <a:alphaModFix/>
          </a:blip>
          <a:stretch>
            <a:fillRect/>
          </a:stretch>
        </p:blipFill>
        <p:spPr>
          <a:xfrm>
            <a:off x="5206175" y="940263"/>
            <a:ext cx="3262975" cy="3262975"/>
          </a:xfrm>
          <a:prstGeom prst="rect">
            <a:avLst/>
          </a:prstGeom>
          <a:noFill/>
          <a:ln>
            <a:noFill/>
          </a:ln>
        </p:spPr>
      </p:pic>
      <p:sp>
        <p:nvSpPr>
          <p:cNvPr id="174" name="Google Shape;174;p18"/>
          <p:cNvSpPr txBox="1"/>
          <p:nvPr/>
        </p:nvSpPr>
        <p:spPr>
          <a:xfrm>
            <a:off x="569500" y="4328650"/>
            <a:ext cx="2871900" cy="12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000">
                <a:solidFill>
                  <a:srgbClr val="666666"/>
                </a:solidFill>
                <a:latin typeface="Raleway SemiBold"/>
                <a:ea typeface="Raleway SemiBold"/>
                <a:cs typeface="Raleway SemiBold"/>
                <a:sym typeface="Raleway SemiBold"/>
              </a:rPr>
              <a:t>(cliccare sull’</a:t>
            </a:r>
            <a:r>
              <a:rPr lang="it" sz="1000">
                <a:solidFill>
                  <a:schemeClr val="accent3"/>
                </a:solidFill>
                <a:latin typeface="Raleway SemiBold"/>
                <a:ea typeface="Raleway SemiBold"/>
                <a:cs typeface="Raleway SemiBold"/>
                <a:sym typeface="Raleway SemiBold"/>
              </a:rPr>
              <a:t>immagine</a:t>
            </a:r>
            <a:r>
              <a:rPr lang="it" sz="1000">
                <a:solidFill>
                  <a:srgbClr val="666666"/>
                </a:solidFill>
                <a:latin typeface="Raleway SemiBold"/>
                <a:ea typeface="Raleway SemiBold"/>
                <a:cs typeface="Raleway SemiBold"/>
                <a:sym typeface="Raleway SemiBold"/>
              </a:rPr>
              <a:t> della diapositiva per aprire il link del </a:t>
            </a:r>
            <a:r>
              <a:rPr lang="it" sz="1000">
                <a:solidFill>
                  <a:schemeClr val="accent3"/>
                </a:solidFill>
                <a:latin typeface="Raleway SemiBold"/>
                <a:ea typeface="Raleway SemiBold"/>
                <a:cs typeface="Raleway SemiBold"/>
                <a:sym typeface="Raleway SemiBold"/>
              </a:rPr>
              <a:t>documento</a:t>
            </a:r>
            <a:r>
              <a:rPr lang="it" sz="1000">
                <a:solidFill>
                  <a:srgbClr val="666666"/>
                </a:solidFill>
                <a:latin typeface="Raleway SemiBold"/>
                <a:ea typeface="Raleway SemiBold"/>
                <a:cs typeface="Raleway SemiBold"/>
                <a:sym typeface="Raleway SemiBold"/>
              </a:rPr>
              <a:t>)</a:t>
            </a:r>
            <a:endParaRPr sz="1000">
              <a:solidFill>
                <a:srgbClr val="666666"/>
              </a:solidFill>
              <a:latin typeface="Raleway SemiBold"/>
              <a:ea typeface="Raleway SemiBold"/>
              <a:cs typeface="Raleway SemiBold"/>
              <a:sym typeface="Raleway SemiBold"/>
            </a:endParaRPr>
          </a:p>
        </p:txBody>
      </p:sp>
      <p:pic>
        <p:nvPicPr>
          <p:cNvPr id="175" name="Google Shape;175;p18"/>
          <p:cNvPicPr preferRelativeResize="0"/>
          <p:nvPr/>
        </p:nvPicPr>
        <p:blipFill>
          <a:blip r:embed="rId5">
            <a:alphaModFix/>
          </a:blip>
          <a:stretch>
            <a:fillRect/>
          </a:stretch>
        </p:blipFill>
        <p:spPr>
          <a:xfrm>
            <a:off x="3441400" y="3707975"/>
            <a:ext cx="981325" cy="117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300"/>
                                        <p:tgtEl>
                                          <p:spTgt spid="173"/>
                                        </p:tgtEl>
                                        <p:attrNameLst>
                                          <p:attrName>ppt_w</p:attrName>
                                        </p:attrNameLst>
                                      </p:cBhvr>
                                      <p:tavLst>
                                        <p:tav fmla="" tm="0">
                                          <p:val>
                                            <p:strVal val="0"/>
                                          </p:val>
                                        </p:tav>
                                        <p:tav fmla="" tm="100000">
                                          <p:val>
                                            <p:strVal val="#ppt_w"/>
                                          </p:val>
                                        </p:tav>
                                      </p:tavLst>
                                    </p:anim>
                                    <p:anim calcmode="lin" valueType="num">
                                      <p:cBhvr additive="base">
                                        <p:cTn dur="300"/>
                                        <p:tgtEl>
                                          <p:spTgt spid="1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idx="12" type="sldNum"/>
          </p:nvPr>
        </p:nvSpPr>
        <p:spPr>
          <a:xfrm>
            <a:off x="8764026" y="4749850"/>
            <a:ext cx="321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81" name="Google Shape;181;p19"/>
          <p:cNvSpPr txBox="1"/>
          <p:nvPr/>
        </p:nvSpPr>
        <p:spPr>
          <a:xfrm>
            <a:off x="-1014375" y="4279450"/>
            <a:ext cx="52149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3600">
                <a:solidFill>
                  <a:srgbClr val="FFFFFF"/>
                </a:solidFill>
                <a:latin typeface="Raleway"/>
                <a:ea typeface="Raleway"/>
                <a:cs typeface="Raleway"/>
                <a:sym typeface="Raleway"/>
              </a:rPr>
              <a:t>  </a:t>
            </a:r>
            <a:r>
              <a:rPr b="1" lang="it" sz="3600">
                <a:solidFill>
                  <a:srgbClr val="434343"/>
                </a:solidFill>
                <a:latin typeface="Raleway"/>
                <a:ea typeface="Raleway"/>
                <a:cs typeface="Raleway"/>
                <a:sym typeface="Raleway"/>
              </a:rPr>
              <a:t>Foto e </a:t>
            </a:r>
            <a:r>
              <a:rPr b="1" lang="it" sz="3600">
                <a:solidFill>
                  <a:srgbClr val="32989D"/>
                </a:solidFill>
                <a:latin typeface="Raleway"/>
                <a:ea typeface="Raleway"/>
                <a:cs typeface="Raleway"/>
                <a:sym typeface="Raleway"/>
              </a:rPr>
              <a:t>Video</a:t>
            </a:r>
            <a:endParaRPr>
              <a:latin typeface="Lato"/>
              <a:ea typeface="Lato"/>
              <a:cs typeface="Lato"/>
              <a:sym typeface="Lato"/>
            </a:endParaRPr>
          </a:p>
        </p:txBody>
      </p:sp>
      <p:sp>
        <p:nvSpPr>
          <p:cNvPr id="182" name="Google Shape;182;p19"/>
          <p:cNvSpPr/>
          <p:nvPr/>
        </p:nvSpPr>
        <p:spPr>
          <a:xfrm>
            <a:off x="326925" y="312950"/>
            <a:ext cx="3873600" cy="3840300"/>
          </a:xfrm>
          <a:prstGeom prst="rect">
            <a:avLst/>
          </a:prstGeom>
          <a:solidFill>
            <a:schemeClr val="l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4826150" y="312950"/>
            <a:ext cx="3873600" cy="4437000"/>
          </a:xfrm>
          <a:prstGeom prst="rect">
            <a:avLst/>
          </a:prstGeom>
          <a:solidFill>
            <a:schemeClr val="l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4990100" y="3857650"/>
            <a:ext cx="821400" cy="785700"/>
          </a:xfrm>
          <a:prstGeom prst="roundRect">
            <a:avLst>
              <a:gd fmla="val 19094"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Raleway"/>
              <a:ea typeface="Raleway"/>
              <a:cs typeface="Raleway"/>
              <a:sym typeface="Raleway"/>
            </a:endParaRPr>
          </a:p>
        </p:txBody>
      </p:sp>
      <p:sp>
        <p:nvSpPr>
          <p:cNvPr id="185" name="Google Shape;185;p19"/>
          <p:cNvSpPr/>
          <p:nvPr/>
        </p:nvSpPr>
        <p:spPr>
          <a:xfrm>
            <a:off x="5909175" y="3857650"/>
            <a:ext cx="821400" cy="785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6819838" y="3857650"/>
            <a:ext cx="821400" cy="785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txBox="1"/>
          <p:nvPr/>
        </p:nvSpPr>
        <p:spPr>
          <a:xfrm>
            <a:off x="4998500" y="3400450"/>
            <a:ext cx="3528900" cy="264300"/>
          </a:xfrm>
          <a:prstGeom prst="rect">
            <a:avLst/>
          </a:prstGeom>
          <a:solidFill>
            <a:schemeClr val="lt1"/>
          </a:solidFill>
          <a:ln cap="flat" cmpd="sng" w="762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latin typeface="Lato"/>
              <a:ea typeface="Lato"/>
              <a:cs typeface="Lato"/>
              <a:sym typeface="Lato"/>
            </a:endParaRPr>
          </a:p>
        </p:txBody>
      </p:sp>
      <p:sp>
        <p:nvSpPr>
          <p:cNvPr id="188" name="Google Shape;188;p19"/>
          <p:cNvSpPr/>
          <p:nvPr/>
        </p:nvSpPr>
        <p:spPr>
          <a:xfrm>
            <a:off x="7730513" y="3857650"/>
            <a:ext cx="821400" cy="785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9"/>
          <p:cNvPicPr preferRelativeResize="0"/>
          <p:nvPr/>
        </p:nvPicPr>
        <p:blipFill>
          <a:blip r:embed="rId3">
            <a:alphaModFix/>
          </a:blip>
          <a:stretch>
            <a:fillRect/>
          </a:stretch>
        </p:blipFill>
        <p:spPr>
          <a:xfrm rot="-5400000">
            <a:off x="1182836" y="-31088"/>
            <a:ext cx="2161777" cy="4024248"/>
          </a:xfrm>
          <a:prstGeom prst="rect">
            <a:avLst/>
          </a:prstGeom>
          <a:noFill/>
          <a:ln>
            <a:noFill/>
          </a:ln>
        </p:spPr>
      </p:pic>
      <p:pic>
        <p:nvPicPr>
          <p:cNvPr id="190" name="Google Shape;190;p19" title="20190430_123301_1.mp4">
            <a:hlinkClick r:id="rId4"/>
          </p:cNvPr>
          <p:cNvPicPr preferRelativeResize="0"/>
          <p:nvPr/>
        </p:nvPicPr>
        <p:blipFill>
          <a:blip r:embed="rId5">
            <a:alphaModFix/>
          </a:blip>
          <a:stretch>
            <a:fillRect/>
          </a:stretch>
        </p:blipFill>
        <p:spPr>
          <a:xfrm>
            <a:off x="4826150" y="145500"/>
            <a:ext cx="3937876"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200"/>
                                        <p:tgtEl>
                                          <p:spTgt spid="184"/>
                                        </p:tgtEl>
                                        <p:attrNameLst>
                                          <p:attrName>ppt_w</p:attrName>
                                        </p:attrNameLst>
                                      </p:cBhvr>
                                      <p:tavLst>
                                        <p:tav fmla="" tm="0">
                                          <p:val>
                                            <p:strVal val="0"/>
                                          </p:val>
                                        </p:tav>
                                        <p:tav fmla="" tm="100000">
                                          <p:val>
                                            <p:strVal val="#ppt_w"/>
                                          </p:val>
                                        </p:tav>
                                      </p:tavLst>
                                    </p:anim>
                                    <p:anim calcmode="lin" valueType="num">
                                      <p:cBhvr additive="base">
                                        <p:cTn dur="2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196" name="Google Shape;196;p20"/>
          <p:cNvPicPr preferRelativeResize="0"/>
          <p:nvPr/>
        </p:nvPicPr>
        <p:blipFill>
          <a:blip r:embed="rId3">
            <a:alphaModFix/>
          </a:blip>
          <a:stretch>
            <a:fillRect/>
          </a:stretch>
        </p:blipFill>
        <p:spPr>
          <a:xfrm rot="-5400000">
            <a:off x="3594851" y="358349"/>
            <a:ext cx="2076650" cy="4002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0" name="Shape 200"/>
        <p:cNvGrpSpPr/>
        <p:nvPr/>
      </p:nvGrpSpPr>
      <p:grpSpPr>
        <a:xfrm>
          <a:off x="0" y="0"/>
          <a:ext cx="0" cy="0"/>
          <a:chOff x="0" y="0"/>
          <a:chExt cx="0" cy="0"/>
        </a:xfrm>
      </p:grpSpPr>
      <p:sp>
        <p:nvSpPr>
          <p:cNvPr id="201" name="Google Shape;201;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02" name="Google Shape;202;p21"/>
          <p:cNvSpPr txBox="1"/>
          <p:nvPr/>
        </p:nvSpPr>
        <p:spPr>
          <a:xfrm>
            <a:off x="2752350" y="1168375"/>
            <a:ext cx="3639300" cy="2403900"/>
          </a:xfrm>
          <a:prstGeom prst="rect">
            <a:avLst/>
          </a:prstGeom>
          <a:solidFill>
            <a:srgbClr val="32989D"/>
          </a:solidFill>
          <a:ln cap="flat" cmpd="sng" w="38100">
            <a:solidFill>
              <a:srgbClr val="2D8E94"/>
            </a:solidFill>
            <a:prstDash val="solid"/>
            <a:round/>
            <a:headEnd len="sm" w="sm" type="none"/>
            <a:tailEnd len="sm" w="sm" type="none"/>
          </a:ln>
          <a:effectLst>
            <a:outerShdw blurRad="114300" rotWithShape="0" algn="bl" dir="5400000" dist="28575">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it" sz="15000">
                <a:solidFill>
                  <a:schemeClr val="lt1"/>
                </a:solidFill>
                <a:highlight>
                  <a:schemeClr val="accent1"/>
                </a:highlight>
                <a:latin typeface="Lato"/>
                <a:ea typeface="Lato"/>
                <a:cs typeface="Lato"/>
                <a:sym typeface="Lato"/>
              </a:rPr>
              <a:t>E</a:t>
            </a:r>
            <a:r>
              <a:rPr lang="it" sz="15000">
                <a:solidFill>
                  <a:schemeClr val="lt1"/>
                </a:solidFill>
                <a:latin typeface="Lato"/>
                <a:ea typeface="Lato"/>
                <a:cs typeface="Lato"/>
                <a:sym typeface="Lato"/>
              </a:rPr>
              <a:t>nd</a:t>
            </a:r>
            <a:endParaRPr sz="150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